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323" r:id="rId4"/>
    <p:sldId id="275" r:id="rId5"/>
    <p:sldId id="325" r:id="rId6"/>
    <p:sldId id="345" r:id="rId7"/>
    <p:sldId id="346" r:id="rId8"/>
    <p:sldId id="326" r:id="rId9"/>
    <p:sldId id="327" r:id="rId10"/>
    <p:sldId id="328" r:id="rId11"/>
    <p:sldId id="329" r:id="rId12"/>
    <p:sldId id="330" r:id="rId13"/>
    <p:sldId id="292" r:id="rId14"/>
    <p:sldId id="331" r:id="rId15"/>
    <p:sldId id="298" r:id="rId16"/>
    <p:sldId id="332" r:id="rId17"/>
    <p:sldId id="333" r:id="rId18"/>
    <p:sldId id="334" r:id="rId19"/>
    <p:sldId id="336" r:id="rId20"/>
    <p:sldId id="337" r:id="rId21"/>
    <p:sldId id="338" r:id="rId22"/>
    <p:sldId id="339" r:id="rId23"/>
    <p:sldId id="335" r:id="rId24"/>
    <p:sldId id="341" r:id="rId25"/>
    <p:sldId id="342" r:id="rId26"/>
    <p:sldId id="343" r:id="rId27"/>
    <p:sldId id="314" r:id="rId28"/>
    <p:sldId id="344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47" r:id="rId37"/>
    <p:sldId id="315" r:id="rId38"/>
    <p:sldId id="349" r:id="rId39"/>
    <p:sldId id="350" r:id="rId40"/>
    <p:sldId id="351" r:id="rId41"/>
    <p:sldId id="352" r:id="rId42"/>
    <p:sldId id="271" r:id="rId4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D44AC-7EF2-4C16-9347-2980ECAE7B2A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5B981-111E-428A-BCBE-5DC844CF1DC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25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917B-5F03-42E2-81A9-08B0790C7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25E65-C9CC-4380-A58F-4FC048D68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50CA2-8B24-4062-8CD1-9096E31F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E6FC-C86C-456C-8F6E-0134FA8B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25D1D-86DE-4005-A1CD-C371194D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969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C0E3-0415-4C14-8F7A-5EAAB084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8D2EE-1D59-40E1-B0AA-E4F5DFCB1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7230F-A983-42BA-AA87-E3A17261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30992-2A63-4526-BA2D-F54FF5CB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C6D6-FF9E-4C43-8C18-12F2C80B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387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9D6E9-F791-478C-9EBB-B6F36897E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CC266-7FF1-4B33-88E6-4B628903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029C0-9010-4C08-857D-F2B9372A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51AF-B7D1-4655-AF56-0EAE72C9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9AE7-A7FB-467C-B519-E428A8D8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18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0427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2920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9341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934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6699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7386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3849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364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58DF-3EA5-4BDF-83FF-5F76DB8F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6BA23-F1B0-45D1-8540-E3B24D478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20D3E-5F58-429A-8325-104EB542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C926C-6186-4BFD-AEB9-B4620DA8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73467-D2AD-45A6-90FB-F03776BA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783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5677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8346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785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FEDD-C68F-408E-B273-DFED2B8D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FE9CB-6519-4882-8410-FACF23D82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9ECD8-F941-4F00-8D94-66F968E9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F1123-120E-4DF5-948D-26A5AD4A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2803-34AD-42A7-8A84-D7C4F7AE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097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6FDDA-9E36-499F-BE2E-458C59B1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CEA90-42A9-4908-9F90-C94FF821A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3AD5E-B25B-46AE-9602-B40952E5B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5EA22-69AC-4BE3-9FF6-4731A2982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D0FA1-E0A4-467B-BFB2-9B610DFC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79F-B139-4F74-B00F-793181B9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554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9377-5978-42A0-9A87-1B47121F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18068-9A12-4DCA-895E-E19A986CB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B3575-76C1-415E-B4E0-135D1DE01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E8A1E-04E9-4CEC-A154-6110B7519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D591A-1993-4102-9216-34B635B8F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9D089-4D65-4D7B-811A-5CDE4A5E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C007B-09EF-4CB6-BA18-149B3DC1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4C5FB-C175-44E6-AF23-DEE3E640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12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42F2-0FFF-4196-BB16-E5BAE834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67484-0E7C-40CA-BA6A-AB304218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0E3B8-B109-4A7F-86C9-A34DB876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69072-A7DB-400F-971B-71EE446E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382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E3B57-A419-4700-8A32-EB64B1AF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FE4D1-AEBC-42CC-8962-22E6D4CB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7B93-8594-413A-B6B5-572509CF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3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A09D-3E39-4E82-ACD0-1A12B406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7D3E8-9F1B-499B-9ABC-6712F962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C8C86-6B60-4B0B-A205-114E53033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1B3E2-68B8-40DB-8356-77BCFAC4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79DA-68A8-432D-BB20-ABD1CE53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B8FFE-CC08-4967-AF20-7E851454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073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EA35-8FAE-4B94-BD17-99582C1A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7592D-FD85-4EBC-9E07-5281D8570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6DC2A-3CC5-4E58-BE8F-F0D4F5C74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C539D-FF4C-4F8C-94B4-691739D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B3E8C-E837-419E-AE8E-DD12F0CA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892AC-C751-4977-9AD5-EA50E1FF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82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37514-A190-452D-BA4B-6D1A1758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A9A21-6363-4B7C-A3E7-BB10E8AD5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645CD-FF9D-4574-8B59-BB654E01F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3AFB-6743-42B2-B431-9193D0C1DA25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281A-7EFD-4313-AA4E-1E06D4A56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582EB-D51A-420A-837C-203B4BA3E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8384B-EBDA-4093-B91E-E624CA91EB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475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80A87-AFB5-47AA-8F46-E26146A88AD9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30/06/66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E5BEC-E609-4F9F-96C0-C3BAC05FE23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3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jp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jpeg"/><Relationship Id="rId5" Type="http://schemas.microsoft.com/office/2007/relationships/hdphoto" Target="../media/hdphoto7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microsoft.com/office/2007/relationships/hdphoto" Target="../media/hdphoto14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71.png"/><Relationship Id="rId17" Type="http://schemas.microsoft.com/office/2007/relationships/hdphoto" Target="../media/hdphoto22.wdp"/><Relationship Id="rId2" Type="http://schemas.openxmlformats.org/officeDocument/2006/relationships/image" Target="../media/image66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18.wdp"/><Relationship Id="rId1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27.wdp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A3EB50-5A30-4E86-81A3-5A7AA28F802B}"/>
              </a:ext>
            </a:extLst>
          </p:cNvPr>
          <p:cNvSpPr/>
          <p:nvPr/>
        </p:nvSpPr>
        <p:spPr>
          <a:xfrm>
            <a:off x="0" y="6334780"/>
            <a:ext cx="914408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63A52DA5-0209-43CC-B33E-016CBFF5A93F}"/>
              </a:ext>
            </a:extLst>
          </p:cNvPr>
          <p:cNvSpPr/>
          <p:nvPr/>
        </p:nvSpPr>
        <p:spPr>
          <a:xfrm>
            <a:off x="8753520" y="6334779"/>
            <a:ext cx="3829040" cy="536953"/>
          </a:xfrm>
          <a:prstGeom prst="trapezoid">
            <a:avLst>
              <a:gd name="adj" fmla="val 567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BEAB361-279C-4C26-9C2F-AFE66B46EA59}"/>
              </a:ext>
            </a:extLst>
          </p:cNvPr>
          <p:cNvGrpSpPr/>
          <p:nvPr/>
        </p:nvGrpSpPr>
        <p:grpSpPr>
          <a:xfrm>
            <a:off x="13252" y="0"/>
            <a:ext cx="12914243" cy="1477616"/>
            <a:chOff x="0" y="0"/>
            <a:chExt cx="12914243" cy="1477616"/>
          </a:xfrm>
        </p:grpSpPr>
        <p:sp>
          <p:nvSpPr>
            <p:cNvPr id="4" name="Trapezoid 3">
              <a:extLst>
                <a:ext uri="{FF2B5EF4-FFF2-40B4-BE49-F238E27FC236}">
                  <a16:creationId xmlns:a16="http://schemas.microsoft.com/office/drawing/2014/main" id="{DC9791B9-EA8A-4BA2-8962-280AE5464D35}"/>
                </a:ext>
              </a:extLst>
            </p:cNvPr>
            <p:cNvSpPr/>
            <p:nvPr/>
          </p:nvSpPr>
          <p:spPr>
            <a:xfrm flipV="1">
              <a:off x="2392018" y="0"/>
              <a:ext cx="10522225" cy="980661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493765C8-0E71-4FD0-9B31-1EFE8E9B55AE}"/>
                </a:ext>
              </a:extLst>
            </p:cNvPr>
            <p:cNvSpPr/>
            <p:nvPr/>
          </p:nvSpPr>
          <p:spPr>
            <a:xfrm flipV="1">
              <a:off x="3114261" y="1033668"/>
              <a:ext cx="9409044" cy="443948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52D046-736C-4F49-BDA8-C21F51B76EA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72209"/>
              <a:ext cx="12192000" cy="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rapezoid 38">
            <a:extLst>
              <a:ext uri="{FF2B5EF4-FFF2-40B4-BE49-F238E27FC236}">
                <a16:creationId xmlns:a16="http://schemas.microsoft.com/office/drawing/2014/main" id="{F211483E-DE60-4711-80B8-1B4423B701AE}"/>
              </a:ext>
            </a:extLst>
          </p:cNvPr>
          <p:cNvSpPr/>
          <p:nvPr/>
        </p:nvSpPr>
        <p:spPr>
          <a:xfrm flipV="1">
            <a:off x="10018643" y="1035684"/>
            <a:ext cx="2710069" cy="642989"/>
          </a:xfrm>
          <a:prstGeom prst="trapezoid">
            <a:avLst>
              <a:gd name="adj" fmla="val 5674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218DE8-1F28-47F0-895E-522653B6F1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7" y="1"/>
            <a:ext cx="2154659" cy="11972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375F29-B8BC-4217-A1D6-7D1FF96BC2AB}"/>
              </a:ext>
            </a:extLst>
          </p:cNvPr>
          <p:cNvSpPr txBox="1"/>
          <p:nvPr/>
        </p:nvSpPr>
        <p:spPr>
          <a:xfrm>
            <a:off x="0" y="1442842"/>
            <a:ext cx="122052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</a:t>
            </a:r>
            <a:r>
              <a:rPr lang="th-TH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</a:t>
            </a:r>
          </a:p>
          <a:p>
            <a:pPr algn="ctr"/>
            <a:r>
              <a:rPr lang="th-TH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หลักสูตร</a:t>
            </a:r>
          </a:p>
          <a:p>
            <a:pPr algn="ctr"/>
            <a:endParaRPr lang="th-TH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+mj-cs"/>
            </a:endParaRPr>
          </a:p>
          <a:p>
            <a:pPr algn="ctr"/>
            <a:r>
              <a:rPr lang="th-TH" sz="3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วิศวกรรมศาสตรบัณฑิตวิศวกรรมอุตสา</a:t>
            </a:r>
            <a:r>
              <a:rPr lang="th-TH" sz="3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หการ </a:t>
            </a:r>
            <a:r>
              <a:rPr lang="th-TH" sz="3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(หลักสูตรปรับปรุง พ.ศ. 25</a:t>
            </a:r>
            <a:r>
              <a:rPr lang="en-US" sz="3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61</a:t>
            </a:r>
            <a:r>
              <a:rPr lang="th-TH" sz="3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)</a:t>
            </a:r>
          </a:p>
          <a:p>
            <a:pPr algn="ctr"/>
            <a:r>
              <a:rPr lang="th-TH" sz="3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อุตสาหกรรมศาสตรบัณฑิตเทคโนโลยีอุตสาหการและการผลิต(หลักสูตรปรับปรุง พ.ศ 2563)</a:t>
            </a:r>
            <a:endParaRPr lang="th-TH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/>
            <a:endParaRPr lang="th-TH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/>
            <a:r>
              <a:rPr lang="th-TH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(ประจำปีการศึกษา 2565)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+mj-cs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2E2CCF-B017-44B3-9E86-A9CB57E5C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22" y="-81491"/>
            <a:ext cx="2069278" cy="1034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55F5BA-AAA9-44DA-9B01-10BE70D6F73D}"/>
              </a:ext>
            </a:extLst>
          </p:cNvPr>
          <p:cNvSpPr txBox="1"/>
          <p:nvPr/>
        </p:nvSpPr>
        <p:spPr>
          <a:xfrm>
            <a:off x="8753520" y="6350208"/>
            <a:ext cx="3305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en-US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th-TH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พ.ศ. </a:t>
            </a:r>
            <a:r>
              <a:rPr lang="en-US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1" kern="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2800" b="1" kern="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6A79B560-D049-4131-BDD8-447026E26D34}"/>
              </a:ext>
            </a:extLst>
          </p:cNvPr>
          <p:cNvSpPr/>
          <p:nvPr/>
        </p:nvSpPr>
        <p:spPr>
          <a:xfrm flipH="1">
            <a:off x="9538993" y="882127"/>
            <a:ext cx="725559" cy="589103"/>
          </a:xfrm>
          <a:prstGeom prst="parallelogram">
            <a:avLst>
              <a:gd name="adj" fmla="val 554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B4A1F267-269F-495C-A9AE-C54112A4A61F}"/>
              </a:ext>
            </a:extLst>
          </p:cNvPr>
          <p:cNvSpPr/>
          <p:nvPr/>
        </p:nvSpPr>
        <p:spPr>
          <a:xfrm flipH="1">
            <a:off x="9026755" y="636552"/>
            <a:ext cx="725559" cy="589103"/>
          </a:xfrm>
          <a:prstGeom prst="parallelogram">
            <a:avLst>
              <a:gd name="adj" fmla="val 5543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7777F1-8CFD-4EDD-BD52-84E278977343}"/>
              </a:ext>
            </a:extLst>
          </p:cNvPr>
          <p:cNvSpPr txBox="1"/>
          <p:nvPr/>
        </p:nvSpPr>
        <p:spPr>
          <a:xfrm>
            <a:off x="10299117" y="980661"/>
            <a:ext cx="2430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715B19-1A26-444F-972B-78E37105FA49}"/>
              </a:ext>
            </a:extLst>
          </p:cNvPr>
          <p:cNvSpPr txBox="1"/>
          <p:nvPr/>
        </p:nvSpPr>
        <p:spPr>
          <a:xfrm>
            <a:off x="-70893" y="6357655"/>
            <a:ext cx="8921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kern="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คณะอุตสาหกรรมและเทคโนโลยี มหาวิทยาลัยเทคโนโลยีราชมงคลอีสาน วิทยาเขตสกลนคร</a:t>
            </a:r>
            <a:endParaRPr lang="th-TH" sz="2800" b="1" kern="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848" y="90802"/>
            <a:ext cx="6130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i="1" dirty="0" smtClean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สาขาวิศวกรรม</a:t>
            </a:r>
            <a:r>
              <a:rPr lang="th-TH" sz="6000" b="1" i="1" dirty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อุตสา</a:t>
            </a:r>
            <a:r>
              <a:rPr lang="th-TH" sz="6000" b="1" i="1" dirty="0" smtClean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หการ </a:t>
            </a:r>
            <a:endParaRPr lang="en-US" sz="6000" b="1" i="1" dirty="0">
              <a:solidFill>
                <a:schemeClr val="accent2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16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9" y="1155113"/>
            <a:ext cx="433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ตัว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บ่งชี้ที่ 4.1 การบริหาร และพัฒนาอาจารย์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72812"/>
              </p:ext>
            </p:extLst>
          </p:nvPr>
        </p:nvGraphicFramePr>
        <p:xfrm>
          <a:off x="736094" y="2399461"/>
          <a:ext cx="10718160" cy="16120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17446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850146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5155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8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8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3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3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515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3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3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3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9" y="1155113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/>
              <a:t>ตัวบ่งชี้ที่ 4.2 คุณภาพอาจารย์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1079"/>
              </p:ext>
            </p:extLst>
          </p:nvPr>
        </p:nvGraphicFramePr>
        <p:xfrm>
          <a:off x="552813" y="2011557"/>
          <a:ext cx="10718160" cy="10536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17446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850146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358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360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334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0024" y="1551700"/>
            <a:ext cx="6114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/>
            <a:r>
              <a:rPr lang="th-TH" b="1" dirty="0">
                <a:cs typeface="TH SarabunPSK" panose="020B0500040200020003" pitchFamily="34" charset="-34"/>
              </a:rPr>
              <a:t>(1) ร้อยละของอาจารย์ประจำหลักสูตรที่มีคุณวุฒิปริญญาเอก</a:t>
            </a:r>
            <a:endParaRPr lang="en-US" dirty="0">
              <a:effectLst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15445"/>
              </p:ext>
            </p:extLst>
          </p:nvPr>
        </p:nvGraphicFramePr>
        <p:xfrm>
          <a:off x="570024" y="3589218"/>
          <a:ext cx="10718160" cy="10536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17446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850146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358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360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1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0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334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1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0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64930"/>
              </p:ext>
            </p:extLst>
          </p:nvPr>
        </p:nvGraphicFramePr>
        <p:xfrm>
          <a:off x="570024" y="5166880"/>
          <a:ext cx="10718160" cy="10536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17446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850146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358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360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334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0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52813" y="3065998"/>
            <a:ext cx="8255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 (2) ร้อยละของอาจารย์ประจำหลักสูตรที่มีตำแหน่งวิชาการ (ผศ.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,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รศ.</a:t>
            </a:r>
            <a:r>
              <a:rPr lang="en-MY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, </a:t>
            </a:r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ศ.)</a:t>
            </a:r>
            <a:endParaRPr lang="en-US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479" y="4739069"/>
            <a:ext cx="5126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(3) ผลงานทางวิชาการของอาจารย์ประจำหลักสูตร</a:t>
            </a:r>
            <a:endParaRPr lang="en-US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32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5868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148" y="1068935"/>
            <a:ext cx="5620013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ผลงานทางวิชาการอาจารย์ผู้รับผิดชอบหลักสูตร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" y="1695834"/>
            <a:ext cx="6065980" cy="444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08" y="980377"/>
            <a:ext cx="4955828" cy="58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9" y="1155113"/>
            <a:ext cx="36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ตัวบ่งชี้ที่ </a:t>
            </a:r>
            <a:r>
              <a:rPr lang="en-US" b="1" dirty="0">
                <a:latin typeface="AngsanaUPC" panose="02020603050405020304" pitchFamily="18" charset="-34"/>
                <a:cs typeface="AngsanaUPC" panose="02020603050405020304" pitchFamily="18" charset="-34"/>
              </a:rPr>
              <a:t>4.3 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ผลที่เกิดขึ้นกับอาจารย์ 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6954"/>
              </p:ext>
            </p:extLst>
          </p:nvPr>
        </p:nvGraphicFramePr>
        <p:xfrm>
          <a:off x="569708" y="1788688"/>
          <a:ext cx="10718160" cy="16120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17446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850146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5155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8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8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4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4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515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4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ระดับ 4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" y="3451890"/>
            <a:ext cx="5895968" cy="1747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88" y="4467077"/>
            <a:ext cx="6130905" cy="16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754702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3 นักศึกษา และ</a:t>
            </a:r>
            <a:r>
              <a:rPr lang="th-TH" sz="4000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บัณฑิต (วศบ.)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7" y="1812483"/>
            <a:ext cx="6139937" cy="3387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364" y="1711487"/>
            <a:ext cx="6039636" cy="36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6761408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3 นักศึกษา และ</a:t>
            </a:r>
            <a:r>
              <a:rPr lang="th-TH" sz="4000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บัณฑิต (อสบ.)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2" y="2303510"/>
            <a:ext cx="10664796" cy="32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1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924066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ตัวบ่งชี้ที่ </a:t>
            </a:r>
            <a:r>
              <a:rPr lang="en-US" b="1" dirty="0">
                <a:latin typeface="AngsanaUPC" panose="02020603050405020304" pitchFamily="18" charset="-34"/>
                <a:cs typeface="AngsanaUPC" panose="02020603050405020304" pitchFamily="18" charset="-34"/>
              </a:rPr>
              <a:t>3.1</a:t>
            </a: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การรับนักศึกษา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30492"/>
              </p:ext>
            </p:extLst>
          </p:nvPr>
        </p:nvGraphicFramePr>
        <p:xfrm>
          <a:off x="1584691" y="3568107"/>
          <a:ext cx="8228255" cy="12570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01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453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019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024207"/>
              </p:ext>
            </p:extLst>
          </p:nvPr>
        </p:nvGraphicFramePr>
        <p:xfrm>
          <a:off x="375402" y="1330545"/>
          <a:ext cx="8228255" cy="1544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938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56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93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81699" y="3002102"/>
            <a:ext cx="4980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</a:rPr>
              <a:t>3.2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</a:rPr>
              <a:t>การส่งเสริม และพัฒนานักศึกษา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090629"/>
              </p:ext>
            </p:extLst>
          </p:nvPr>
        </p:nvGraphicFramePr>
        <p:xfrm>
          <a:off x="2882046" y="5451863"/>
          <a:ext cx="8228255" cy="12570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01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453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019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65104" y="4928643"/>
            <a:ext cx="3733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3.3 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ผลที่เกิดกับนักศึกษา</a:t>
            </a:r>
            <a:endParaRPr lang="en-US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21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11478" y="1854556"/>
            <a:ext cx="154441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3" y="1678333"/>
            <a:ext cx="4079415" cy="24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3" y="4306520"/>
            <a:ext cx="4079415" cy="2364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8786" y="1072503"/>
            <a:ext cx="579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AngsanaUPC" panose="02020603050405020304" pitchFamily="18" charset="-34"/>
                <a:ea typeface="Cordia New" panose="020B0304020202020204" pitchFamily="34" charset="-34"/>
                <a:cs typeface="AngsanaUPC" panose="02020603050405020304" pitchFamily="18" charset="-34"/>
              </a:rPr>
              <a:t>ตัวบ่งชี้ </a:t>
            </a:r>
            <a:r>
              <a:rPr lang="en-US" sz="2400" b="1" dirty="0">
                <a:latin typeface="AngsanaUPC" panose="02020603050405020304" pitchFamily="18" charset="-34"/>
                <a:ea typeface="Cordia New" panose="020B0304020202020204" pitchFamily="34" charset="-34"/>
                <a:cs typeface="AngsanaUPC" panose="02020603050405020304" pitchFamily="18" charset="-34"/>
              </a:rPr>
              <a:t>3.3.3</a:t>
            </a:r>
            <a:r>
              <a:rPr lang="th-TH" sz="2400" b="1" dirty="0">
                <a:latin typeface="AngsanaUPC" panose="02020603050405020304" pitchFamily="18" charset="-34"/>
                <a:ea typeface="Cordia New" panose="020B0304020202020204" pitchFamily="34" charset="-34"/>
                <a:cs typeface="AngsanaUPC" panose="02020603050405020304" pitchFamily="18" charset="-34"/>
              </a:rPr>
              <a:t> ความพึงพอใจและการจัดการข้อร้องเรียนของนักศึกษา</a:t>
            </a:r>
            <a:endParaRPr lang="en-US" sz="2400" dirty="0">
              <a:latin typeface="AngsanaUPC" panose="02020603050405020304" pitchFamily="18" charset="-34"/>
              <a:ea typeface="Cordia New" panose="020B0304020202020204" pitchFamily="34" charset="-34"/>
              <a:cs typeface="AngsanaUPC" panose="02020603050405020304" pitchFamily="18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30" y="1930022"/>
            <a:ext cx="6566266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1001968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องค์ประกอบที่ </a:t>
            </a:r>
            <a:r>
              <a:rPr lang="en-US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บัณฑิต(วศบ.)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158" y="1499435"/>
            <a:ext cx="6126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2.1 </a:t>
            </a:r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คุณภาพบัณฑิตตามกรอบมาตรฐานคุณวุฒิระดับอุดมศึกษาแห่งชาติ</a:t>
            </a:r>
            <a:endParaRPr lang="en-US" sz="20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398" y="1899544"/>
            <a:ext cx="7041630" cy="48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1001968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องค์ประกอบที่ </a:t>
            </a:r>
            <a:r>
              <a:rPr lang="en-US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บัณฑิต (อสบ.)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157" y="1678333"/>
            <a:ext cx="7545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2.1 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คุณภาพบัณฑิตตามกรอบมาตรฐานคุณวุฒิระดับอุดมศึกษาแห่งชาติ</a:t>
            </a:r>
            <a:endParaRPr lang="en-US" sz="24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66" y="2502473"/>
            <a:ext cx="7574295" cy="24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9258741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รายงานผลการดำเนินงานของ</a:t>
            </a:r>
            <a:r>
              <a:rPr lang="th-TH" b="1" dirty="0" smtClean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หลักสูตรตาม</a:t>
            </a:r>
            <a:r>
              <a:rPr lang="th-TH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กรอบมาตรฐานคุณภาพระดับอุดมศึกษา (มคอ.7)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2584"/>
            <a:ext cx="6980081" cy="3440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93" y="2308646"/>
            <a:ext cx="6396507" cy="3440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254" y="1674017"/>
            <a:ext cx="3128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วศบ. วิศวกรรมอุตสาหการ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80081" y="1859773"/>
            <a:ext cx="4498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อสบ. เทคโนโลยีอุตสาหการและการผลิต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68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1001968"/>
            <a:ext cx="323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องค์ประกอบที่ </a:t>
            </a:r>
            <a:r>
              <a:rPr lang="en-US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บัณฑิต (วศบ.)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158" y="1607618"/>
            <a:ext cx="8318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2.2 (1) ร้อยละของบัณฑิตปริญญา</a:t>
            </a:r>
            <a:r>
              <a:rPr lang="th-TH" sz="2000" b="1" dirty="0" smtClean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ตรี</a:t>
            </a:r>
          </a:p>
          <a:p>
            <a:r>
              <a:rPr lang="th-TH" sz="2000" b="1" dirty="0" smtClean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</a:t>
            </a:r>
            <a:r>
              <a:rPr lang="th-TH" sz="20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ได้งานทำ หรือประกอบอาชีพอิสระภายใน 1 ปี</a:t>
            </a:r>
            <a:endParaRPr lang="en-US" sz="20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1" y="1020136"/>
            <a:ext cx="7288009" cy="58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1001968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องค์ประกอบที่ </a:t>
            </a:r>
            <a:r>
              <a:rPr lang="en-US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u="sng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บัณฑิต (อสบ.)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158" y="1607618"/>
            <a:ext cx="8318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2.2 (1) ร้อยละของบัณฑิตปริญญาตรีที่ได้งานทำ หรือประกอบอาชีพอิสระภายใน 1 ปี</a:t>
            </a:r>
            <a:endParaRPr lang="en-US" sz="24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53" y="2204768"/>
            <a:ext cx="7170391" cy="28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1066229"/>
            <a:ext cx="252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องค์ประกอบที่ </a:t>
            </a:r>
            <a:r>
              <a:rPr lang="en-US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b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 บัณฑิต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16037"/>
              </p:ext>
            </p:extLst>
          </p:nvPr>
        </p:nvGraphicFramePr>
        <p:xfrm>
          <a:off x="878904" y="2611129"/>
          <a:ext cx="9538984" cy="22170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56412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735973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646599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7090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8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7990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8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709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8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1416" y="1700244"/>
            <a:ext cx="9539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2.2 (1) ร้อยละของบัณฑิตปริญญาตรีที่ได้งานทำ หรือประกอบอาชีพอิสระภายใน 1 ปี</a:t>
            </a:r>
            <a:endParaRPr lang="en-US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70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58" y="954644"/>
            <a:ext cx="9434835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</a:rPr>
              <a:t>หมวดที่ 4 ข้อมูลผลการเรียนรายวิชาของหลักสูตร 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th-TH" sz="3200" b="1" dirty="0">
                <a:solidFill>
                  <a:schemeClr val="bg1"/>
                </a:solidFill>
              </a:rPr>
              <a:t>และคุณภาพการสอนในหลักสูตรข้อมูลผลการเรียนรายวิชาของหลักสูตร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8" y="2120745"/>
            <a:ext cx="11654253" cy="43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92581"/>
              </p:ext>
            </p:extLst>
          </p:nvPr>
        </p:nvGraphicFramePr>
        <p:xfrm>
          <a:off x="529378" y="2502803"/>
          <a:ext cx="8228255" cy="1544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938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56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93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361953" y="993208"/>
            <a:ext cx="4906851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5 การบริหารหลักสูตร</a:t>
            </a:r>
            <a:endParaRPr lang="en-US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953" y="1577983"/>
            <a:ext cx="8060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u="sng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องค์ประกอบที่ </a:t>
            </a:r>
            <a:r>
              <a:rPr lang="en-US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5</a:t>
            </a:r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หลักสูตร การเรียนการสอน การประเมินผู้เรียน  </a:t>
            </a:r>
            <a:endParaRPr lang="en-US" sz="2000" dirty="0">
              <a:effectLst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1953" y="2045175"/>
            <a:ext cx="3584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</a:rPr>
              <a:t>5.1 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</a:rPr>
              <a:t>สาระรายวิชาในหลักสูตร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09883" y="4273843"/>
            <a:ext cx="6502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</a:t>
            </a: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5.2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การวางระบบผู้สอน และกระบวนการจัดการเรียนการสอน</a:t>
            </a:r>
            <a:endParaRPr lang="en-US" sz="24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83863"/>
              </p:ext>
            </p:extLst>
          </p:nvPr>
        </p:nvGraphicFramePr>
        <p:xfrm>
          <a:off x="925793" y="4874235"/>
          <a:ext cx="8228255" cy="1544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938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56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93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3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42355"/>
              </p:ext>
            </p:extLst>
          </p:nvPr>
        </p:nvGraphicFramePr>
        <p:xfrm>
          <a:off x="529378" y="2502803"/>
          <a:ext cx="8228255" cy="1544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938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56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2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93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361953" y="993208"/>
            <a:ext cx="4906851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5 การบริหาร</a:t>
            </a:r>
            <a:r>
              <a:rPr lang="th-TH" sz="3200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 (ต่อ)</a:t>
            </a:r>
            <a:endParaRPr lang="en-US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953" y="1577983"/>
            <a:ext cx="8060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u="sng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องค์ประกอบที่ </a:t>
            </a:r>
            <a:r>
              <a:rPr lang="en-US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5</a:t>
            </a:r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หลักสูตร การเรียนการสอน การประเมินผู้เรียน  </a:t>
            </a:r>
            <a:endParaRPr lang="en-US" sz="2000" dirty="0">
              <a:effectLst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1953" y="2045175"/>
            <a:ext cx="2953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5.3 การประเมินผู้เรียน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09883" y="4273843"/>
            <a:ext cx="6502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ตัวบ่งชี้ที่ 5.4 ผลการดำเนินงานตามกรอบมาตรฐานคุณวุฒิ</a:t>
            </a:r>
            <a:endParaRPr lang="en-US" sz="2400" dirty="0"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35338"/>
              </p:ext>
            </p:extLst>
          </p:nvPr>
        </p:nvGraphicFramePr>
        <p:xfrm>
          <a:off x="925793" y="4874235"/>
          <a:ext cx="8228255" cy="1544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0474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497437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420344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4938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556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93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5</a:t>
                      </a:r>
                      <a:endParaRPr lang="en-US" sz="24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4906851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5 การบริหารหลักสูตร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953" y="2093249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องค์ประกอบที่ </a:t>
            </a:r>
            <a:r>
              <a:rPr lang="en-US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6</a:t>
            </a:r>
            <a:r>
              <a:rPr lang="th-TH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สิ่งสนับสนุนการเรียนรู้ </a:t>
            </a:r>
            <a:endParaRPr lang="en-US" sz="2400" dirty="0">
              <a:effectLst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586429"/>
              </p:ext>
            </p:extLst>
          </p:nvPr>
        </p:nvGraphicFramePr>
        <p:xfrm>
          <a:off x="1081699" y="3122339"/>
          <a:ext cx="9784802" cy="18359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15062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780708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689032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</a:tblGrid>
              <a:tr h="587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8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6616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3</a:t>
                      </a:r>
                      <a:endParaRPr lang="en-US" sz="28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587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accent2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ระดับ 4</a:t>
                      </a:r>
                      <a:endParaRPr lang="en-US" sz="2800" dirty="0">
                        <a:solidFill>
                          <a:schemeClr val="accent2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4906851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5 การบริหารหลักสูตร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941" y="1724206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องค์ประกอบที่ </a:t>
            </a:r>
            <a:r>
              <a:rPr lang="en-US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6</a:t>
            </a:r>
            <a:r>
              <a:rPr lang="th-TH" b="1" u="sng" dirty="0">
                <a:latin typeface="TH SarabunPSK" panose="020B0500040200020003" pitchFamily="34" charset="-34"/>
                <a:ea typeface="Cordia New" panose="020B0304020202020204" pitchFamily="34" charset="-34"/>
                <a:cs typeface="EucrosiaUPC" panose="02020603050405020304" pitchFamily="18" charset="-34"/>
              </a:rPr>
              <a:t> สิ่งสนับสนุนการเรียนรู้ </a:t>
            </a:r>
            <a:endParaRPr lang="en-US" sz="2400" dirty="0">
              <a:effectLst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2228045"/>
            <a:ext cx="8739768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09" y="826319"/>
            <a:ext cx="3475101" cy="158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/>
        </p:blipFill>
        <p:spPr>
          <a:xfrm>
            <a:off x="4840473" y="3877673"/>
            <a:ext cx="3803642" cy="294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9"/>
          <p:cNvSpPr>
            <a:spLocks noChangeArrowheads="1"/>
          </p:cNvSpPr>
          <p:nvPr/>
        </p:nvSpPr>
        <p:spPr bwMode="gray">
          <a:xfrm>
            <a:off x="204689" y="149015"/>
            <a:ext cx="11814713" cy="624484"/>
          </a:xfrm>
          <a:prstGeom prst="roundRect">
            <a:avLst>
              <a:gd name="adj" fmla="val 19046"/>
            </a:avLst>
          </a:prstGeom>
          <a:solidFill>
            <a:srgbClr val="4472C4">
              <a:lumMod val="50000"/>
            </a:srgb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solidFill>
                  <a:srgbClr val="99FF66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อาคาร และสถานที่ในการจัดการเรียนการสอน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rgbClr val="99FF66"/>
              </a:solidFill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0" b="14471"/>
          <a:stretch/>
        </p:blipFill>
        <p:spPr>
          <a:xfrm>
            <a:off x="31948" y="826319"/>
            <a:ext cx="4162643" cy="312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สี่เหลี่ยมผืนผ้า 6"/>
          <p:cNvSpPr>
            <a:spLocks noChangeArrowheads="1"/>
          </p:cNvSpPr>
          <p:nvPr/>
        </p:nvSpPr>
        <p:spPr bwMode="auto">
          <a:xfrm>
            <a:off x="1578723" y="969497"/>
            <a:ext cx="4346317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อาคารสำนักงานคณบดี คณะอุตสาหกรรมและเทคโนโลยี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(สาขาวิศวกรรม</a:t>
            </a:r>
            <a:r>
              <a:rPr lang="th-TH" sz="2000" b="1" dirty="0" err="1">
                <a:solidFill>
                  <a:srgbClr val="002060"/>
                </a:solidFill>
                <a:latin typeface="TH Chakra Petch" panose="02000506000000020004" pitchFamily="2" charset="-34"/>
              </a:rPr>
              <a:t>อุตสาหการ</a:t>
            </a: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 ชั้น 1 และชั้น 3)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8" y="3910766"/>
            <a:ext cx="4901457" cy="291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สี่เหลี่ยมผืนผ้า 6"/>
          <p:cNvSpPr>
            <a:spLocks noChangeArrowheads="1"/>
          </p:cNvSpPr>
          <p:nvPr/>
        </p:nvSpPr>
        <p:spPr bwMode="auto">
          <a:xfrm>
            <a:off x="132438" y="4016407"/>
            <a:ext cx="4425929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อาคารปฏิบัติการสาขาวิศวกรรมไฟฟ้า</a:t>
            </a:r>
          </a:p>
        </p:txBody>
      </p:sp>
      <p:sp>
        <p:nvSpPr>
          <p:cNvPr id="10" name="สี่เหลี่ยมผืนผ้า 6"/>
          <p:cNvSpPr>
            <a:spLocks noChangeArrowheads="1"/>
          </p:cNvSpPr>
          <p:nvPr/>
        </p:nvSpPr>
        <p:spPr bwMode="auto">
          <a:xfrm>
            <a:off x="4983161" y="4016407"/>
            <a:ext cx="3574912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อาคารเรียนรวม (อาคารศึกษาทั่วไป)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24397" r="1643" b="17210"/>
          <a:stretch/>
        </p:blipFill>
        <p:spPr>
          <a:xfrm>
            <a:off x="8558072" y="3877674"/>
            <a:ext cx="3633928" cy="2931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36948" r="6244" b="6827"/>
          <a:stretch/>
        </p:blipFill>
        <p:spPr>
          <a:xfrm>
            <a:off x="3924480" y="2282755"/>
            <a:ext cx="3461330" cy="162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56" y="773499"/>
            <a:ext cx="4778401" cy="31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สี่เหลี่ยมผืนผ้า 6"/>
          <p:cNvSpPr>
            <a:spLocks noChangeArrowheads="1"/>
          </p:cNvSpPr>
          <p:nvPr/>
        </p:nvSpPr>
        <p:spPr bwMode="auto">
          <a:xfrm>
            <a:off x="7174362" y="878766"/>
            <a:ext cx="355949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อาคารศูนย์</a:t>
            </a:r>
            <a:r>
              <a:rPr lang="th-TH" sz="2000" b="1" dirty="0" err="1">
                <a:solidFill>
                  <a:srgbClr val="002060"/>
                </a:solidFill>
                <a:latin typeface="TH Chakra Petch" panose="02000506000000020004" pitchFamily="2" charset="-34"/>
              </a:rPr>
              <a:t>วิทย</a:t>
            </a: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บริการ และห้องสมุดกลาง</a:t>
            </a:r>
          </a:p>
        </p:txBody>
      </p:sp>
    </p:spTree>
    <p:extLst>
      <p:ext uri="{BB962C8B-B14F-4D97-AF65-F5344CB8AC3E}">
        <p14:creationId xmlns:p14="http://schemas.microsoft.com/office/powerpoint/2010/main" val="39576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7"/>
    </mc:Choice>
    <mc:Fallback xmlns="">
      <p:transition spd="slow" advTm="2411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 descr="C:\Users\Giant040681\Desktop\รูปภาพการทดลอง\ขั้นตอนการทำงาน\576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77" y="3733793"/>
            <a:ext cx="3616821" cy="2997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 descr="C:\Users\Giant040681\Desktop\รูปภาพการทดลอง\ขั้นตอนการทำงาน\576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 b="7547"/>
          <a:stretch/>
        </p:blipFill>
        <p:spPr bwMode="auto">
          <a:xfrm>
            <a:off x="237361" y="999821"/>
            <a:ext cx="3651593" cy="2508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5703" r="19375" b="12969"/>
          <a:stretch/>
        </p:blipFill>
        <p:spPr>
          <a:xfrm>
            <a:off x="8891338" y="1034407"/>
            <a:ext cx="3119940" cy="233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 descr="P1010220_resize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087" t="10222" r="13939"/>
          <a:stretch/>
        </p:blipFill>
        <p:spPr bwMode="auto">
          <a:xfrm>
            <a:off x="237361" y="3733793"/>
            <a:ext cx="3227944" cy="302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81" y="1034408"/>
            <a:ext cx="1931969" cy="269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2" r="18973" b="11431"/>
          <a:stretch/>
        </p:blipFill>
        <p:spPr>
          <a:xfrm>
            <a:off x="3806187" y="997778"/>
            <a:ext cx="3161841" cy="260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69" y="3733793"/>
            <a:ext cx="5005508" cy="302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สี่เหลี่ยมผืนผ้า 6"/>
          <p:cNvSpPr>
            <a:spLocks noChangeArrowheads="1"/>
          </p:cNvSpPr>
          <p:nvPr/>
        </p:nvSpPr>
        <p:spPr bwMode="auto">
          <a:xfrm>
            <a:off x="319489" y="6269287"/>
            <a:ext cx="6589071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Polishing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4" name="สี่เหลี่ยมผืนผ้า 6"/>
          <p:cNvSpPr>
            <a:spLocks noChangeArrowheads="1"/>
          </p:cNvSpPr>
          <p:nvPr/>
        </p:nvSpPr>
        <p:spPr bwMode="auto">
          <a:xfrm>
            <a:off x="319489" y="3243469"/>
            <a:ext cx="6592012" cy="40011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เครื่องเลเซอร์</a:t>
            </a:r>
          </a:p>
        </p:txBody>
      </p:sp>
      <p:sp>
        <p:nvSpPr>
          <p:cNvPr id="15" name="สี่เหลี่ยมผืนผ้า 6"/>
          <p:cNvSpPr>
            <a:spLocks noChangeArrowheads="1"/>
          </p:cNvSpPr>
          <p:nvPr/>
        </p:nvSpPr>
        <p:spPr bwMode="auto">
          <a:xfrm>
            <a:off x="7167092" y="3245161"/>
            <a:ext cx="4792297" cy="40011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กล้องไมโครส</a:t>
            </a:r>
            <a:r>
              <a:rPr lang="th-TH" sz="2000" b="1" dirty="0" err="1">
                <a:solidFill>
                  <a:srgbClr val="002060"/>
                </a:solidFill>
                <a:latin typeface="TH Chakra Petch" panose="02000506000000020004" pitchFamily="2" charset="-34"/>
              </a:rPr>
              <a:t>โคป</a:t>
            </a:r>
            <a:endParaRPr lang="th-TH" sz="20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6" name="สี่เหลี่ยมผืนผ้า 6"/>
          <p:cNvSpPr>
            <a:spLocks noChangeArrowheads="1"/>
          </p:cNvSpPr>
          <p:nvPr/>
        </p:nvSpPr>
        <p:spPr bwMode="auto">
          <a:xfrm>
            <a:off x="7111541" y="6269287"/>
            <a:ext cx="4799035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Universal Testing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319489" y="192849"/>
            <a:ext cx="11691788" cy="624484"/>
          </a:xfrm>
          <a:prstGeom prst="roundRect">
            <a:avLst>
              <a:gd name="adj" fmla="val 19046"/>
            </a:avLst>
          </a:prstGeom>
          <a:solidFill>
            <a:schemeClr val="tx2">
              <a:lumMod val="25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ห้องปฏิบัติการวัสดุ </a:t>
            </a:r>
            <a:r>
              <a:rPr lang="th-TH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Material Laboratory)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95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2"/>
    </mc:Choice>
    <mc:Fallback xmlns="">
      <p:transition spd="slow" advTm="687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E82858E-8A98-45F8-8EDA-C88FE1A97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34259"/>
              </p:ext>
            </p:extLst>
          </p:nvPr>
        </p:nvGraphicFramePr>
        <p:xfrm>
          <a:off x="85761" y="1945022"/>
          <a:ext cx="5244019" cy="1434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759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076260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434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th-TH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  อาจารย์</a:t>
                      </a:r>
                      <a:r>
                        <a:rPr lang="th-TH" sz="3200" b="1" dirty="0" smtClean="0"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ปริญญา วงศ์มาศ</a:t>
                      </a:r>
                      <a:endParaRPr lang="en-US" sz="32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วศ.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(วิศวกรรมอุตสาหการ) </a:t>
                      </a:r>
                      <a:endParaRPr lang="th-TH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วศ.บ. (วิศวกรรมอุตสาหการ)</a:t>
                      </a:r>
                      <a:endParaRPr kumimoji="0" lang="en-US" sz="32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85647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6E5AB6-3122-465D-818D-3195467F35C7}"/>
              </a:ext>
            </a:extLst>
          </p:cNvPr>
          <p:cNvSpPr txBox="1"/>
          <p:nvPr/>
        </p:nvSpPr>
        <p:spPr>
          <a:xfrm>
            <a:off x="3216708" y="1340387"/>
            <a:ext cx="491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อาจารย์ผู้รับผิดชอบหลักสูตร วศบ.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E82858E-8A98-45F8-8EDA-C88FE1A97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57266"/>
              </p:ext>
            </p:extLst>
          </p:nvPr>
        </p:nvGraphicFramePr>
        <p:xfrm>
          <a:off x="85761" y="5308260"/>
          <a:ext cx="5244019" cy="1502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759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076260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502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  </a:t>
                      </a:r>
                      <a:r>
                        <a:rPr kumimoji="0" lang="th-TH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Chakra Petch" panose="02000506000000020004" pitchFamily="2" charset="-34"/>
                          <a:ea typeface="Cordia New"/>
                          <a:cs typeface="TH Chakra Petch" panose="02000506000000020004" pitchFamily="2" charset="-34"/>
                        </a:rPr>
                        <a:t>อาจารย์ณพรรตศกร จรทอง</a:t>
                      </a:r>
                      <a:endParaRPr kumimoji="0" lang="th-TH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Cordia New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วศ.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(เทคโนโลยีการขึ้นรูปโลหะ) </a:t>
                      </a:r>
                      <a:endParaRPr lang="th-TH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วศ.บ. (วิศวกรรมอุตสาหการ)</a:t>
                      </a:r>
                      <a:endParaRPr kumimoji="0" lang="en-US" sz="32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DFAF16C-7E3D-4F2F-823A-C59FD8309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60087"/>
              </p:ext>
            </p:extLst>
          </p:nvPr>
        </p:nvGraphicFramePr>
        <p:xfrm>
          <a:off x="7392121" y="1882131"/>
          <a:ext cx="4823791" cy="149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4181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3749610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421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3200" b="1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อาจารย์อภิชาติ แสนรัษฎากร</a:t>
                      </a:r>
                      <a:endParaRPr lang="th-TH" sz="27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2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วศ.ม. (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วิศวกรรมระบบการผลิต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วศ.บ. (</a:t>
                      </a:r>
                      <a:r>
                        <a:rPr lang="th-TH" sz="28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วิศวกรรมอุตสาหการ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32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89CFE78-C566-4167-8470-FF2178BD0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149264"/>
              </p:ext>
            </p:extLst>
          </p:nvPr>
        </p:nvGraphicFramePr>
        <p:xfrm>
          <a:off x="3591339" y="3399521"/>
          <a:ext cx="6427304" cy="185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1257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996047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9498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      </a:t>
                      </a:r>
                      <a:r>
                        <a:rPr kumimoji="0" lang="th-TH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ผศ.</a:t>
                      </a: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ดร.วิสัน  ชารี</a:t>
                      </a:r>
                      <a:endParaRPr lang="th-TH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ปร.ด. (วิศวกรรมอุตสาหการและระบบการผลิต)</a:t>
                      </a:r>
                      <a:endParaRPr lang="en-US" sz="2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วศ.ม. (</a:t>
                      </a:r>
                      <a:r>
                        <a:rPr lang="th-TH" sz="28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วิศวกรรมระบบการผลิต)</a:t>
                      </a:r>
                    </a:p>
                    <a:p>
                      <a:r>
                        <a:rPr lang="th-TH" sz="28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วศ.บ. (วิศวกรรมอุตสาหการ)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86BA6DC-5E3C-4D00-8140-A9BA5EDD8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809598"/>
              </p:ext>
            </p:extLst>
          </p:nvPr>
        </p:nvGraphicFramePr>
        <p:xfrm>
          <a:off x="7400209" y="5292006"/>
          <a:ext cx="4823791" cy="15613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4179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3749612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561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      </a:t>
                      </a:r>
                      <a:r>
                        <a:rPr kumimoji="0" lang="th-TH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Cordia New"/>
                          <a:cs typeface="Angsana New" panose="02020603050405020304" pitchFamily="18" charset="-34"/>
                        </a:rPr>
                        <a:t>อาจารย์ว่าที่ ร.ต.วินัย หล้าวงษ์</a:t>
                      </a:r>
                      <a:endParaRPr lang="th-TH" sz="3200" b="1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วศ.ม. (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วิศวกรรมระบบการผลิต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วศ.บ. (</a:t>
                      </a:r>
                      <a:r>
                        <a:rPr lang="th-TH" sz="28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วิศวกรรมอุตสาหการ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32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FDD0BF4-9A85-478A-955F-C651BDE15A95}"/>
              </a:ext>
            </a:extLst>
          </p:cNvPr>
          <p:cNvSpPr txBox="1"/>
          <p:nvPr/>
        </p:nvSpPr>
        <p:spPr>
          <a:xfrm>
            <a:off x="10182012" y="990847"/>
            <a:ext cx="2092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F2AF7F-F640-59C5-229C-13E10D8AE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60" y="1986406"/>
            <a:ext cx="1109038" cy="13033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051C69-98BA-D176-2C98-6481160CC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305" y="3448980"/>
            <a:ext cx="1475172" cy="1773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646" y="1876606"/>
            <a:ext cx="1099930" cy="1415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479" y="5345775"/>
            <a:ext cx="1230190" cy="143594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0114" y="1209620"/>
            <a:ext cx="2585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1 ข้อมูลทั่วไป</a:t>
            </a:r>
            <a:endParaRPr lang="en-US" sz="2400" dirty="0">
              <a:effectLst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8" y="5345775"/>
            <a:ext cx="1037745" cy="14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20884" r="9840"/>
          <a:stretch/>
        </p:blipFill>
        <p:spPr>
          <a:xfrm>
            <a:off x="5499280" y="887783"/>
            <a:ext cx="2887760" cy="149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66" y="987587"/>
            <a:ext cx="3229514" cy="141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2473" r="1860" b="2473"/>
          <a:stretch/>
        </p:blipFill>
        <p:spPr bwMode="auto">
          <a:xfrm>
            <a:off x="8306689" y="918100"/>
            <a:ext cx="3833753" cy="179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สามเหลี่ยมมุมฉาก 16"/>
          <p:cNvSpPr/>
          <p:nvPr/>
        </p:nvSpPr>
        <p:spPr>
          <a:xfrm>
            <a:off x="698484" y="352986"/>
            <a:ext cx="976986" cy="4057348"/>
          </a:xfrm>
          <a:prstGeom prst="rtTriangle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สามเหลี่ยมมุมฉาก 17"/>
          <p:cNvSpPr/>
          <p:nvPr/>
        </p:nvSpPr>
        <p:spPr>
          <a:xfrm rot="1218458">
            <a:off x="830821" y="1371557"/>
            <a:ext cx="2026424" cy="4474510"/>
          </a:xfrm>
          <a:prstGeom prst="rtTriangl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สามเหลี่ยมมุมฉาก 18"/>
          <p:cNvSpPr/>
          <p:nvPr/>
        </p:nvSpPr>
        <p:spPr>
          <a:xfrm rot="21198923">
            <a:off x="526540" y="2248261"/>
            <a:ext cx="1481022" cy="437673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สามเหลี่ยมมุมฉาก 19"/>
          <p:cNvSpPr/>
          <p:nvPr/>
        </p:nvSpPr>
        <p:spPr>
          <a:xfrm rot="1651333">
            <a:off x="1205852" y="2593517"/>
            <a:ext cx="1470829" cy="405734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65"/>
          <a:stretch/>
        </p:blipFill>
        <p:spPr>
          <a:xfrm>
            <a:off x="2269766" y="2427573"/>
            <a:ext cx="2213113" cy="175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3" y="1052553"/>
            <a:ext cx="872582" cy="971221"/>
          </a:xfrm>
          <a:prstGeom prst="rect">
            <a:avLst/>
          </a:prstGeom>
        </p:spPr>
      </p:pic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2341954" y="285123"/>
            <a:ext cx="9718136" cy="624484"/>
          </a:xfrm>
          <a:prstGeom prst="roundRect">
            <a:avLst>
              <a:gd name="adj" fmla="val 19046"/>
            </a:avLst>
          </a:prstGeom>
          <a:solidFill>
            <a:schemeClr val="tx2">
              <a:lumMod val="25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ห้องปฏิบัติการวัสดุ </a:t>
            </a:r>
            <a:r>
              <a:rPr lang="th-TH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Material Laboratory)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6" y="2381660"/>
            <a:ext cx="2217216" cy="3144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99" y="2718745"/>
            <a:ext cx="2282606" cy="3505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05" y="3299034"/>
            <a:ext cx="2721530" cy="27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"/>
    </mc:Choice>
    <mc:Fallback xmlns="">
      <p:transition spd="slow" advTm="252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75" y="827915"/>
            <a:ext cx="4085471" cy="29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10" y="3918852"/>
            <a:ext cx="3713310" cy="2752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9"/>
          <p:cNvSpPr>
            <a:spLocks noChangeArrowheads="1"/>
          </p:cNvSpPr>
          <p:nvPr/>
        </p:nvSpPr>
        <p:spPr bwMode="gray">
          <a:xfrm>
            <a:off x="176269" y="216859"/>
            <a:ext cx="11865349" cy="624484"/>
          </a:xfrm>
          <a:prstGeom prst="roundRect">
            <a:avLst>
              <a:gd name="adj" fmla="val 19046"/>
            </a:avLst>
          </a:prstGeom>
          <a:solidFill>
            <a:schemeClr val="accent4">
              <a:lumMod val="10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ห้องปฏิบัติการกระบวนการผลิต 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Manufacturing Process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)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7" name="Picture 8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848021"/>
            <a:ext cx="469011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3" descr="Mechanical_press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382" r="14076"/>
          <a:stretch/>
        </p:blipFill>
        <p:spPr>
          <a:xfrm>
            <a:off x="8796614" y="827915"/>
            <a:ext cx="324500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4" descr="ดาวน์โหลด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225" y="4022968"/>
            <a:ext cx="4679950" cy="269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41" y="3886622"/>
            <a:ext cx="3615852" cy="273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6"/>
          <p:cNvSpPr>
            <a:spLocks noChangeArrowheads="1"/>
          </p:cNvSpPr>
          <p:nvPr/>
        </p:nvSpPr>
        <p:spPr bwMode="auto">
          <a:xfrm>
            <a:off x="300790" y="3457187"/>
            <a:ext cx="4458571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Punch and Die Set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2" name="สี่เหลี่ยมผืนผ้า 6"/>
          <p:cNvSpPr>
            <a:spLocks noChangeArrowheads="1"/>
          </p:cNvSpPr>
          <p:nvPr/>
        </p:nvSpPr>
        <p:spPr bwMode="auto">
          <a:xfrm>
            <a:off x="267818" y="6245213"/>
            <a:ext cx="4458571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Hydraulic Press 20 Ton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3" name="สี่เหลี่ยมผืนผ้า 6"/>
          <p:cNvSpPr>
            <a:spLocks noChangeArrowheads="1"/>
          </p:cNvSpPr>
          <p:nvPr/>
        </p:nvSpPr>
        <p:spPr bwMode="auto">
          <a:xfrm>
            <a:off x="4860147" y="3457187"/>
            <a:ext cx="7104171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2060"/>
                </a:solidFill>
                <a:latin typeface="TH Chakra Petch" panose="02000506000000020004" pitchFamily="2" charset="-34"/>
              </a:rPr>
              <a:t>Crank Press Machine 20 Ton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4" name="สี่เหลี่ยมผืนผ้า 6"/>
          <p:cNvSpPr>
            <a:spLocks noChangeArrowheads="1"/>
          </p:cNvSpPr>
          <p:nvPr/>
        </p:nvSpPr>
        <p:spPr bwMode="auto">
          <a:xfrm>
            <a:off x="4866380" y="6241974"/>
            <a:ext cx="7097938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2060"/>
                </a:solidFill>
                <a:latin typeface="TH Chakra Petch" panose="02000506000000020004" pitchFamily="2" charset="-34"/>
              </a:rPr>
              <a:t>Milling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5"/>
    </mc:Choice>
    <mc:Fallback xmlns="">
      <p:transition spd="slow" advTm="457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82" y="1002888"/>
            <a:ext cx="3402378" cy="267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88" y="4018292"/>
            <a:ext cx="3271563" cy="235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7" descr="เครื่องเจียรนัยราบ ห้องป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158" t="19997" r="12772" b="25105"/>
          <a:stretch>
            <a:fillRect/>
          </a:stretch>
        </p:blipFill>
        <p:spPr bwMode="auto">
          <a:xfrm>
            <a:off x="176269" y="975385"/>
            <a:ext cx="2897435" cy="294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8" descr="เครื่องเจียระนัยตั้งพื้น ป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778" t="29034" r="21379" b="26666"/>
          <a:stretch>
            <a:fillRect/>
          </a:stretch>
        </p:blipFill>
        <p:spPr bwMode="auto">
          <a:xfrm>
            <a:off x="9529590" y="980854"/>
            <a:ext cx="2554162" cy="294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9" descr="เครื่องใส ป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107" t="3491" r="16788"/>
          <a:stretch>
            <a:fillRect/>
          </a:stretch>
        </p:blipFill>
        <p:spPr bwMode="auto">
          <a:xfrm>
            <a:off x="3260992" y="4054642"/>
            <a:ext cx="2897435" cy="269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6"/>
          <p:cNvSpPr>
            <a:spLocks noChangeArrowheads="1"/>
          </p:cNvSpPr>
          <p:nvPr/>
        </p:nvSpPr>
        <p:spPr bwMode="auto">
          <a:xfrm>
            <a:off x="303914" y="3457187"/>
            <a:ext cx="5757606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Surface Grinder</a:t>
            </a:r>
            <a:r>
              <a:rPr lang="th-TH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3" name="สี่เหลี่ยมผืนผ้า 6"/>
          <p:cNvSpPr>
            <a:spLocks noChangeArrowheads="1"/>
          </p:cNvSpPr>
          <p:nvPr/>
        </p:nvSpPr>
        <p:spPr bwMode="auto">
          <a:xfrm>
            <a:off x="6347468" y="3457187"/>
            <a:ext cx="5650939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Floor Grinding</a:t>
            </a:r>
            <a:r>
              <a:rPr lang="th-TH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15" name="สี่เหลี่ยมผืนผ้า 6"/>
          <p:cNvSpPr>
            <a:spLocks noChangeArrowheads="1"/>
          </p:cNvSpPr>
          <p:nvPr/>
        </p:nvSpPr>
        <p:spPr bwMode="auto">
          <a:xfrm>
            <a:off x="295046" y="6201457"/>
            <a:ext cx="5757606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2060"/>
                </a:solidFill>
                <a:latin typeface="TH Chakra Petch" panose="02000506000000020004" pitchFamily="2" charset="-34"/>
              </a:rPr>
              <a:t>Shaping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pic>
        <p:nvPicPr>
          <p:cNvPr id="18" name="Picture 182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41" t="14476" r="7591" b="6238"/>
          <a:stretch/>
        </p:blipFill>
        <p:spPr bwMode="auto">
          <a:xfrm>
            <a:off x="6157518" y="4054642"/>
            <a:ext cx="2854280" cy="2564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สี่เหลี่ยมผืนผ้า 6"/>
          <p:cNvSpPr>
            <a:spLocks noChangeArrowheads="1"/>
          </p:cNvSpPr>
          <p:nvPr/>
        </p:nvSpPr>
        <p:spPr bwMode="auto">
          <a:xfrm>
            <a:off x="6269870" y="6194141"/>
            <a:ext cx="5728538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400" b="1">
                <a:solidFill>
                  <a:srgbClr val="002060"/>
                </a:solidFill>
                <a:latin typeface="TH Chakra Petch" panose="02000506000000020004" pitchFamily="2" charset="-34"/>
              </a:rPr>
              <a:t>เตาไฟฟ้า 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gray">
          <a:xfrm>
            <a:off x="176269" y="216859"/>
            <a:ext cx="11822137" cy="624484"/>
          </a:xfrm>
          <a:prstGeom prst="roundRect">
            <a:avLst>
              <a:gd name="adj" fmla="val 19046"/>
            </a:avLst>
          </a:prstGeom>
          <a:solidFill>
            <a:schemeClr val="accent4">
              <a:lumMod val="10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ห้องปฏิบัติการกระบวนการผลิต 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Manufacturing Process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)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" y="4054642"/>
            <a:ext cx="3183884" cy="231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24" y="975385"/>
            <a:ext cx="3204003" cy="257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"/>
    </mc:Choice>
    <mc:Fallback xmlns="">
      <p:transition spd="slow" advTm="204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4" t="6984" r="7787" b="13968"/>
          <a:stretch/>
        </p:blipFill>
        <p:spPr bwMode="auto">
          <a:xfrm>
            <a:off x="117316" y="937595"/>
            <a:ext cx="4982544" cy="293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สี่เหลี่ยมผืนผ้า 6"/>
          <p:cNvSpPr>
            <a:spLocks noChangeArrowheads="1"/>
          </p:cNvSpPr>
          <p:nvPr/>
        </p:nvSpPr>
        <p:spPr bwMode="auto">
          <a:xfrm>
            <a:off x="188382" y="3800959"/>
            <a:ext cx="4821539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2060"/>
                </a:solidFill>
                <a:latin typeface="TH Chakra Petch" panose="02000506000000020004" pitchFamily="2" charset="-34"/>
              </a:rPr>
              <a:t>Lathe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5" y="4202464"/>
            <a:ext cx="498254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59" r="22402" b="7578"/>
          <a:stretch/>
        </p:blipFill>
        <p:spPr>
          <a:xfrm>
            <a:off x="5098369" y="4202464"/>
            <a:ext cx="434308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84" y="950880"/>
            <a:ext cx="4324671" cy="291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9"/>
          <p:cNvSpPr>
            <a:spLocks noChangeArrowheads="1"/>
          </p:cNvSpPr>
          <p:nvPr/>
        </p:nvSpPr>
        <p:spPr bwMode="gray">
          <a:xfrm>
            <a:off x="198304" y="216859"/>
            <a:ext cx="11810082" cy="624484"/>
          </a:xfrm>
          <a:prstGeom prst="roundRect">
            <a:avLst>
              <a:gd name="adj" fmla="val 19046"/>
            </a:avLst>
          </a:prstGeom>
          <a:solidFill>
            <a:schemeClr val="accent4">
              <a:lumMod val="10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ห้องปฏิบัติการกระบวนการผลิต 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Manufacturing Process</a:t>
            </a:r>
            <a:r>
              <a:rPr lang="th-TH" sz="3200" b="1" kern="0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)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69" y="981667"/>
            <a:ext cx="2871731" cy="288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69" y="4202464"/>
            <a:ext cx="287173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สี่เหลี่ยมผืนผ้า 6"/>
          <p:cNvSpPr>
            <a:spLocks noChangeArrowheads="1"/>
          </p:cNvSpPr>
          <p:nvPr/>
        </p:nvSpPr>
        <p:spPr bwMode="auto">
          <a:xfrm>
            <a:off x="5198478" y="3806592"/>
            <a:ext cx="6898042" cy="461665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Welding Machine</a:t>
            </a:r>
            <a:endParaRPr lang="th-TH" sz="24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51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"/>
    </mc:Choice>
    <mc:Fallback xmlns="">
      <p:transition spd="slow" advTm="268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9"/>
          <p:cNvSpPr>
            <a:spLocks noChangeArrowheads="1"/>
          </p:cNvSpPr>
          <p:nvPr/>
        </p:nvSpPr>
        <p:spPr bwMode="gray">
          <a:xfrm>
            <a:off x="2358188" y="184582"/>
            <a:ext cx="9604049" cy="1289896"/>
          </a:xfrm>
          <a:prstGeom prst="roundRect">
            <a:avLst>
              <a:gd name="adj" fmla="val 19046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ห้องปฏิบัติการศึกษาการทำงาน (</a:t>
            </a:r>
            <a:r>
              <a:rPr lang="en-US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Work Study) </a:t>
            </a:r>
            <a:endParaRPr lang="th-TH" sz="2800" b="1" kern="0" dirty="0">
              <a:solidFill>
                <a:srgbClr val="720000">
                  <a:lumMod val="50000"/>
                </a:srgbClr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การศึกษาด้าน</a:t>
            </a:r>
            <a:r>
              <a:rPr lang="th-TH" sz="2800" b="1" kern="0" dirty="0" err="1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การย</a:t>
            </a:r>
            <a:r>
              <a:rPr lang="th-TH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ศาสตร์ (</a:t>
            </a:r>
            <a:r>
              <a:rPr lang="en-US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Ergonomics)</a:t>
            </a:r>
            <a:r>
              <a:rPr lang="th-TH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และความปลอดภัยในโรงงาน  (</a:t>
            </a:r>
            <a:r>
              <a:rPr lang="en-US" sz="2800" b="1" kern="0" dirty="0">
                <a:solidFill>
                  <a:srgbClr val="720000">
                    <a:lumMod val="50000"/>
                  </a:srgb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Industrial Safety)</a:t>
            </a:r>
            <a:endParaRPr lang="th-TH" sz="8800" b="1" kern="0" dirty="0">
              <a:solidFill>
                <a:srgbClr val="720000">
                  <a:lumMod val="50000"/>
                </a:srgbClr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>
            <a:off x="698484" y="352986"/>
            <a:ext cx="976986" cy="4057348"/>
          </a:xfrm>
          <a:prstGeom prst="rtTriangle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ามเหลี่ยมมุมฉาก 7"/>
          <p:cNvSpPr/>
          <p:nvPr/>
        </p:nvSpPr>
        <p:spPr>
          <a:xfrm rot="1218458">
            <a:off x="830821" y="1371557"/>
            <a:ext cx="2026424" cy="4474510"/>
          </a:xfrm>
          <a:prstGeom prst="rtTriangl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ามเหลี่ยมมุมฉาก 8"/>
          <p:cNvSpPr/>
          <p:nvPr/>
        </p:nvSpPr>
        <p:spPr>
          <a:xfrm rot="21198923">
            <a:off x="526540" y="2248261"/>
            <a:ext cx="1481022" cy="4376733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 rot="1651333">
            <a:off x="1205852" y="2593517"/>
            <a:ext cx="1470829" cy="405734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translucentPowder"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3" descr="สถานีจำลองการปฏิบัติงานการประกอบ Nut และ Bolt ป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627" t="11436" r="3210"/>
          <a:stretch>
            <a:fillRect/>
          </a:stretch>
        </p:blipFill>
        <p:spPr bwMode="auto">
          <a:xfrm>
            <a:off x="2358188" y="4403964"/>
            <a:ext cx="4679950" cy="235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4" descr="อุปกรณืวัดและวิเคราะห์การทำงานของกล้ามเนื้อด้วยสัญญานไฟฟ้า ป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39063" y="1637972"/>
            <a:ext cx="4823174" cy="453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5" descr="ชุดคอมพิวเตอร์ ป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20" t="8263" r="10823"/>
          <a:stretch>
            <a:fillRect/>
          </a:stretch>
        </p:blipFill>
        <p:spPr bwMode="auto">
          <a:xfrm>
            <a:off x="2358188" y="1637972"/>
            <a:ext cx="4679950" cy="269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6"/>
          <p:cNvSpPr>
            <a:spLocks noChangeArrowheads="1"/>
          </p:cNvSpPr>
          <p:nvPr/>
        </p:nvSpPr>
        <p:spPr bwMode="auto">
          <a:xfrm>
            <a:off x="2440830" y="3937247"/>
            <a:ext cx="4525454" cy="40011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 dirty="0">
                <a:solidFill>
                  <a:srgbClr val="002060"/>
                </a:solidFill>
                <a:latin typeface="TH Chakra Petch" panose="02000506000000020004" pitchFamily="2" charset="-34"/>
              </a:rPr>
              <a:t>ชุดคอมพิวเตอร์สำหรับการวิเคราะห์การทำงานของกล้ามเนื้อ </a:t>
            </a:r>
          </a:p>
        </p:txBody>
      </p:sp>
      <p:sp>
        <p:nvSpPr>
          <p:cNvPr id="16" name="สี่เหลี่ยมผืนผ้า 6"/>
          <p:cNvSpPr>
            <a:spLocks noChangeArrowheads="1"/>
          </p:cNvSpPr>
          <p:nvPr/>
        </p:nvSpPr>
        <p:spPr bwMode="auto">
          <a:xfrm>
            <a:off x="2435436" y="6299448"/>
            <a:ext cx="4525454" cy="40011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H Chakra Petch" panose="02000506000000020004" pitchFamily="2" charset="-3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sz="2000" b="1">
                <a:solidFill>
                  <a:srgbClr val="002060"/>
                </a:solidFill>
                <a:latin typeface="TH Chakra Petch" panose="02000506000000020004" pitchFamily="2" charset="-34"/>
              </a:rPr>
              <a:t>สถานีจำลองการปฏิบัติงานการประกอบ </a:t>
            </a:r>
            <a:r>
              <a:rPr lang="en-US" sz="2000" b="1">
                <a:solidFill>
                  <a:srgbClr val="002060"/>
                </a:solidFill>
                <a:latin typeface="TH Chakra Petch" panose="02000506000000020004" pitchFamily="2" charset="-34"/>
              </a:rPr>
              <a:t>Nut </a:t>
            </a:r>
            <a:r>
              <a:rPr lang="th-TH" sz="2000" b="1">
                <a:solidFill>
                  <a:srgbClr val="002060"/>
                </a:solidFill>
                <a:latin typeface="TH Chakra Petch" panose="02000506000000020004" pitchFamily="2" charset="-34"/>
              </a:rPr>
              <a:t>และ </a:t>
            </a:r>
            <a:r>
              <a:rPr lang="en-US" sz="2000" b="1">
                <a:solidFill>
                  <a:srgbClr val="002060"/>
                </a:solidFill>
                <a:latin typeface="TH Chakra Petch" panose="02000506000000020004" pitchFamily="2" charset="-34"/>
              </a:rPr>
              <a:t>Screw</a:t>
            </a:r>
            <a:endParaRPr lang="th-TH" sz="2000" b="1" dirty="0">
              <a:solidFill>
                <a:srgbClr val="002060"/>
              </a:solidFill>
              <a:latin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60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"/>
    </mc:Choice>
    <mc:Fallback xmlns="">
      <p:transition spd="slow" advTm="497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9"/>
          <p:cNvSpPr>
            <a:spLocks noChangeArrowheads="1"/>
          </p:cNvSpPr>
          <p:nvPr/>
        </p:nvSpPr>
        <p:spPr bwMode="gray">
          <a:xfrm>
            <a:off x="198304" y="216859"/>
            <a:ext cx="11810082" cy="624484"/>
          </a:xfrm>
          <a:prstGeom prst="roundRect">
            <a:avLst>
              <a:gd name="adj" fmla="val 19046"/>
            </a:avLst>
          </a:prstGeom>
          <a:solidFill>
            <a:schemeClr val="accent4">
              <a:lumMod val="10000"/>
            </a:schemeClr>
          </a:solidFill>
          <a:ln w="57150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anose="02020603050405020304" pitchFamily="18" charset="0"/>
                <a:cs typeface="TH SarabunPSK" panose="020B0500040200020003" pitchFamily="34" charset="-34"/>
              </a:defRPr>
            </a:lvl9pPr>
          </a:lstStyle>
          <a:p>
            <a:pPr lvl="0" algn="ctr" defTabSz="457200">
              <a:spcBef>
                <a:spcPct val="20000"/>
              </a:spcBef>
              <a:buClr>
                <a:srgbClr val="F77F90"/>
              </a:buClr>
              <a:buSzPct val="85000"/>
            </a:pPr>
            <a:r>
              <a:rPr lang="th-TH" sz="3200" b="1" kern="0" dirty="0" smtClean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ห้องปฏิบัติการงาน</a:t>
            </a:r>
            <a:r>
              <a:rPr lang="th-TH" sz="3200" b="1" kern="0" dirty="0" smtClean="0">
                <a:solidFill>
                  <a:srgbClr val="FFFF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วัดละเอียด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87" y="3676920"/>
            <a:ext cx="3649014" cy="273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5" y="3676920"/>
            <a:ext cx="3703494" cy="273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30" y="841343"/>
            <a:ext cx="4297001" cy="268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5" y="995891"/>
            <a:ext cx="3599964" cy="252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72" y="922947"/>
            <a:ext cx="3464417" cy="25178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32" y="3676920"/>
            <a:ext cx="3649013" cy="27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"/>
    </mc:Choice>
    <mc:Fallback xmlns="">
      <p:transition spd="slow" advTm="268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535761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8 แผนการดำเนินการเพื่อพัฒนาหลักสูตร</a:t>
            </a:r>
            <a:endParaRPr lang="en-US" sz="24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48" y="1514067"/>
            <a:ext cx="5266869" cy="530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97539" y="1108435"/>
            <a:ext cx="535761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ผลการประเมิน ปีการศึกษา2564</a:t>
            </a:r>
            <a:endParaRPr lang="en-US" sz="24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369" y="1930022"/>
            <a:ext cx="7530624" cy="41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06" y="2482888"/>
            <a:ext cx="9380684" cy="22050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97539" y="1108435"/>
            <a:ext cx="535761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ผลการประเมิน ปีการศึกษา2564</a:t>
            </a:r>
            <a:endParaRPr lang="en-US" sz="24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91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97539" y="1108435"/>
            <a:ext cx="535761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ผลการประเมิน ปีการศึกษา2564</a:t>
            </a:r>
            <a:endParaRPr lang="en-US" sz="24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560" y="1514089"/>
            <a:ext cx="6562525" cy="2571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560" y="4085432"/>
            <a:ext cx="6791401" cy="26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cs typeface="+mj-cs"/>
              </a:rPr>
              <a:t>คุณสมบัติของอาจารย์ประจำหลักสูตร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96535"/>
              </p:ext>
            </p:extLst>
          </p:nvPr>
        </p:nvGraphicFramePr>
        <p:xfrm>
          <a:off x="185222" y="1678333"/>
          <a:ext cx="11405763" cy="4722466"/>
        </p:xfrm>
        <a:graphic>
          <a:graphicData uri="http://schemas.openxmlformats.org/drawingml/2006/table">
            <a:tbl>
              <a:tblPr firstRow="1" firstCol="1" bandRow="1"/>
              <a:tblGrid>
                <a:gridCol w="613630">
                  <a:extLst>
                    <a:ext uri="{9D8B030D-6E8A-4147-A177-3AD203B41FA5}">
                      <a16:colId xmlns:a16="http://schemas.microsoft.com/office/drawing/2014/main" val="4188102871"/>
                    </a:ext>
                  </a:extLst>
                </a:gridCol>
                <a:gridCol w="1407472">
                  <a:extLst>
                    <a:ext uri="{9D8B030D-6E8A-4147-A177-3AD203B41FA5}">
                      <a16:colId xmlns:a16="http://schemas.microsoft.com/office/drawing/2014/main" val="229697292"/>
                    </a:ext>
                  </a:extLst>
                </a:gridCol>
                <a:gridCol w="1757090">
                  <a:extLst>
                    <a:ext uri="{9D8B030D-6E8A-4147-A177-3AD203B41FA5}">
                      <a16:colId xmlns:a16="http://schemas.microsoft.com/office/drawing/2014/main" val="3138728629"/>
                    </a:ext>
                  </a:extLst>
                </a:gridCol>
                <a:gridCol w="2289674">
                  <a:extLst>
                    <a:ext uri="{9D8B030D-6E8A-4147-A177-3AD203B41FA5}">
                      <a16:colId xmlns:a16="http://schemas.microsoft.com/office/drawing/2014/main" val="1768821325"/>
                    </a:ext>
                  </a:extLst>
                </a:gridCol>
                <a:gridCol w="1307101">
                  <a:extLst>
                    <a:ext uri="{9D8B030D-6E8A-4147-A177-3AD203B41FA5}">
                      <a16:colId xmlns:a16="http://schemas.microsoft.com/office/drawing/2014/main" val="2798500473"/>
                    </a:ext>
                  </a:extLst>
                </a:gridCol>
                <a:gridCol w="1685772">
                  <a:extLst>
                    <a:ext uri="{9D8B030D-6E8A-4147-A177-3AD203B41FA5}">
                      <a16:colId xmlns:a16="http://schemas.microsoft.com/office/drawing/2014/main" val="1492253054"/>
                    </a:ext>
                  </a:extLst>
                </a:gridCol>
                <a:gridCol w="1473624">
                  <a:extLst>
                    <a:ext uri="{9D8B030D-6E8A-4147-A177-3AD203B41FA5}">
                      <a16:colId xmlns:a16="http://schemas.microsoft.com/office/drawing/2014/main" val="2024235013"/>
                    </a:ext>
                  </a:extLst>
                </a:gridCol>
                <a:gridCol w="871400">
                  <a:extLst>
                    <a:ext uri="{9D8B030D-6E8A-4147-A177-3AD203B41FA5}">
                      <a16:colId xmlns:a16="http://schemas.microsoft.com/office/drawing/2014/main" val="735682584"/>
                    </a:ext>
                  </a:extLst>
                </a:gridCol>
              </a:tblGrid>
              <a:tr h="944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ลำดับ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ตำแหน่ง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ทางวิชาการ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ปัจจุบัน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ปีการศึกษา 25</a:t>
                      </a:r>
                      <a:r>
                        <a:rPr lang="en-US" sz="1800" b="1" dirty="0" smtClean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6</a:t>
                      </a:r>
                      <a:r>
                        <a:rPr lang="th-TH" sz="1800" b="1" dirty="0" smtClean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5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วุฒิการศึกษา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ความสอดคล้องคุณวุฒิการศึกษา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ผู้รับผิดชอบหลักสูตร/ประจำหลักสูตร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ว/ด/ป 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เริ่มเป็นอาจารย์ประจำหลักสูตร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หมายเหตุ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432774"/>
                  </a:ext>
                </a:extLst>
              </a:tr>
              <a:tr h="6296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1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อาจารย์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นายปริญญา วงศ์มาศ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วศ.ม.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วศ.บ.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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ตรง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สัมพันธ์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4 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พฤศจิกายน </a:t>
                      </a: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2562 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-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686523"/>
                  </a:ext>
                </a:extLst>
              </a:tr>
              <a:tr h="1259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2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ผู้ช่วยศาสตราจารย์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นายวิสัน ชารี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ปร.ด. วิศวกรรมอุตสาหการ 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       และระบบการผลิต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วศ.ม. วิศวกรรมระบบการผลิต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วศ.บ.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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ตรง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สัมพันธ์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1 </a:t>
                      </a:r>
                      <a:r>
                        <a:rPr lang="th-TH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มกราคม </a:t>
                      </a:r>
                      <a:r>
                        <a:rPr lang="en-US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2557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-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405"/>
                  </a:ext>
                </a:extLst>
              </a:tr>
              <a:tr h="6296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3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อาจารย์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นายอภิชาติ แสนรัษฎากร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วศ.ม. วิศวกรรมระบบการผลิต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วศ.บ.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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ตรง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สัมพันธ์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1 มกราคม 2557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-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25316"/>
                  </a:ext>
                </a:extLst>
              </a:tr>
              <a:tr h="6296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4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อาจารย์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ว่าที่ ร.ต.วินัย หล้าวงษ์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วศ.ม. วิศวกรรมระบบการผลิต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วศ.บ.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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ตรง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สัมพันธ์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1 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มกราคม </a:t>
                      </a: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2557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-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472004"/>
                  </a:ext>
                </a:extLst>
              </a:tr>
              <a:tr h="6296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5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อาจารย์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นายณพรรตศกร จรทอง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วศ.ม. เทคโนโลยีการขึ้นรูปโลหะ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วศ.บ. วิศวกรรมอุตสาหการ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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 ตรง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สัมพันธ์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ผู้รับผิดชอบหลักสูตร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1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8 มกราคม </a:t>
                      </a:r>
                      <a:r>
                        <a:rPr lang="en-US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256</a:t>
                      </a:r>
                      <a:r>
                        <a:rPr lang="th-TH" sz="180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4</a:t>
                      </a:r>
                      <a:endParaRPr lang="en-US" sz="180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UPC" panose="02020603050405020304" pitchFamily="18" charset="-34"/>
                          <a:ea typeface="Times New Roman" panose="02020603050405020304" pitchFamily="18" charset="0"/>
                          <a:cs typeface="AngsanaUPC" panose="02020603050405020304" pitchFamily="18" charset="-34"/>
                        </a:rPr>
                        <a:t>-</a:t>
                      </a:r>
                      <a:endParaRPr lang="en-US" sz="1800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70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97539" y="1108435"/>
            <a:ext cx="5357611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ผลการประเมิน ปีการศึกษาที่ผ่านมา</a:t>
            </a:r>
            <a:endParaRPr lang="en-US" sz="24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34965"/>
              </p:ext>
            </p:extLst>
          </p:nvPr>
        </p:nvGraphicFramePr>
        <p:xfrm>
          <a:off x="521277" y="2611129"/>
          <a:ext cx="10749696" cy="2345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0184">
                  <a:extLst>
                    <a:ext uri="{9D8B030D-6E8A-4147-A177-3AD203B41FA5}">
                      <a16:colId xmlns:a16="http://schemas.microsoft.com/office/drawing/2014/main" val="2274894705"/>
                    </a:ext>
                  </a:extLst>
                </a:gridCol>
                <a:gridCol w="1365160">
                  <a:extLst>
                    <a:ext uri="{9D8B030D-6E8A-4147-A177-3AD203B41FA5}">
                      <a16:colId xmlns:a16="http://schemas.microsoft.com/office/drawing/2014/main" val="3603270399"/>
                    </a:ext>
                  </a:extLst>
                </a:gridCol>
                <a:gridCol w="1287888">
                  <a:extLst>
                    <a:ext uri="{9D8B030D-6E8A-4147-A177-3AD203B41FA5}">
                      <a16:colId xmlns:a16="http://schemas.microsoft.com/office/drawing/2014/main" val="2260465122"/>
                    </a:ext>
                  </a:extLst>
                </a:gridCol>
                <a:gridCol w="1223493">
                  <a:extLst>
                    <a:ext uri="{9D8B030D-6E8A-4147-A177-3AD203B41FA5}">
                      <a16:colId xmlns:a16="http://schemas.microsoft.com/office/drawing/2014/main" val="3666012375"/>
                    </a:ext>
                  </a:extLst>
                </a:gridCol>
                <a:gridCol w="1223493">
                  <a:extLst>
                    <a:ext uri="{9D8B030D-6E8A-4147-A177-3AD203B41FA5}">
                      <a16:colId xmlns:a16="http://schemas.microsoft.com/office/drawing/2014/main" val="1103164741"/>
                    </a:ext>
                  </a:extLst>
                </a:gridCol>
                <a:gridCol w="1309478">
                  <a:extLst>
                    <a:ext uri="{9D8B030D-6E8A-4147-A177-3AD203B41FA5}">
                      <a16:colId xmlns:a16="http://schemas.microsoft.com/office/drawing/2014/main" val="3816978546"/>
                    </a:ext>
                  </a:extLst>
                </a:gridCol>
              </a:tblGrid>
              <a:tr h="781835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หลักสูตร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2560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2561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2562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2563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2564</a:t>
                      </a:r>
                      <a:endParaRPr lang="en-US" sz="32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91850"/>
                  </a:ext>
                </a:extLst>
              </a:tr>
              <a:tr h="781835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วศบ.วิศวกรรมอุตสาหการ</a:t>
                      </a:r>
                      <a:endParaRPr lang="en-US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2.66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3.01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3.12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3.35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3.51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618417"/>
                  </a:ext>
                </a:extLst>
              </a:tr>
              <a:tr h="781835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อสบ. เทคโนโลยีอุตสาหการและการผลิต</a:t>
                      </a:r>
                      <a:endParaRPr lang="en-US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2.65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3.33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3.54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3.63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3.61</a:t>
                      </a:r>
                      <a:endParaRPr lang="en-US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88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5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49" y="2227948"/>
            <a:ext cx="7391632" cy="49259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A3EB50-5A30-4E86-81A3-5A7AA28F802B}"/>
              </a:ext>
            </a:extLst>
          </p:cNvPr>
          <p:cNvSpPr/>
          <p:nvPr/>
        </p:nvSpPr>
        <p:spPr>
          <a:xfrm>
            <a:off x="0" y="6334780"/>
            <a:ext cx="914408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63A52DA5-0209-43CC-B33E-016CBFF5A93F}"/>
              </a:ext>
            </a:extLst>
          </p:cNvPr>
          <p:cNvSpPr/>
          <p:nvPr/>
        </p:nvSpPr>
        <p:spPr>
          <a:xfrm>
            <a:off x="8753520" y="6334779"/>
            <a:ext cx="3829040" cy="536953"/>
          </a:xfrm>
          <a:prstGeom prst="trapezoid">
            <a:avLst>
              <a:gd name="adj" fmla="val 567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BEAB361-279C-4C26-9C2F-AFE66B46EA59}"/>
              </a:ext>
            </a:extLst>
          </p:cNvPr>
          <p:cNvGrpSpPr/>
          <p:nvPr/>
        </p:nvGrpSpPr>
        <p:grpSpPr>
          <a:xfrm>
            <a:off x="13252" y="0"/>
            <a:ext cx="12914243" cy="1477616"/>
            <a:chOff x="0" y="0"/>
            <a:chExt cx="12914243" cy="1477616"/>
          </a:xfrm>
        </p:grpSpPr>
        <p:sp>
          <p:nvSpPr>
            <p:cNvPr id="4" name="Trapezoid 3">
              <a:extLst>
                <a:ext uri="{FF2B5EF4-FFF2-40B4-BE49-F238E27FC236}">
                  <a16:creationId xmlns:a16="http://schemas.microsoft.com/office/drawing/2014/main" id="{DC9791B9-EA8A-4BA2-8962-280AE5464D35}"/>
                </a:ext>
              </a:extLst>
            </p:cNvPr>
            <p:cNvSpPr/>
            <p:nvPr/>
          </p:nvSpPr>
          <p:spPr>
            <a:xfrm flipV="1">
              <a:off x="2392018" y="0"/>
              <a:ext cx="10522225" cy="980661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493765C8-0E71-4FD0-9B31-1EFE8E9B55AE}"/>
                </a:ext>
              </a:extLst>
            </p:cNvPr>
            <p:cNvSpPr/>
            <p:nvPr/>
          </p:nvSpPr>
          <p:spPr>
            <a:xfrm flipV="1">
              <a:off x="3114261" y="1033668"/>
              <a:ext cx="9409044" cy="443948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52D046-736C-4F49-BDA8-C21F51B76EA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72209"/>
              <a:ext cx="12192000" cy="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rapezoid 38">
            <a:extLst>
              <a:ext uri="{FF2B5EF4-FFF2-40B4-BE49-F238E27FC236}">
                <a16:creationId xmlns:a16="http://schemas.microsoft.com/office/drawing/2014/main" id="{F211483E-DE60-4711-80B8-1B4423B701AE}"/>
              </a:ext>
            </a:extLst>
          </p:cNvPr>
          <p:cNvSpPr/>
          <p:nvPr/>
        </p:nvSpPr>
        <p:spPr>
          <a:xfrm flipV="1">
            <a:off x="10018643" y="1035684"/>
            <a:ext cx="2710069" cy="642989"/>
          </a:xfrm>
          <a:prstGeom prst="trapezoid">
            <a:avLst>
              <a:gd name="adj" fmla="val 5674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B2993B-A5DF-48D6-8281-90B873B943EC}"/>
              </a:ext>
            </a:extLst>
          </p:cNvPr>
          <p:cNvGrpSpPr/>
          <p:nvPr/>
        </p:nvGrpSpPr>
        <p:grpSpPr>
          <a:xfrm>
            <a:off x="3346915" y="4578294"/>
            <a:ext cx="9687339" cy="1603505"/>
            <a:chOff x="3352800" y="4583083"/>
            <a:chExt cx="9674087" cy="1603505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A6146C88-6F4B-4275-B5DF-E50264F14C58}"/>
                </a:ext>
              </a:extLst>
            </p:cNvPr>
            <p:cNvSpPr/>
            <p:nvPr/>
          </p:nvSpPr>
          <p:spPr>
            <a:xfrm>
              <a:off x="3352800" y="5086299"/>
              <a:ext cx="9674087" cy="1100289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FDFB81F5-E765-46A7-993B-56D63E55A78F}"/>
                </a:ext>
              </a:extLst>
            </p:cNvPr>
            <p:cNvSpPr/>
            <p:nvPr/>
          </p:nvSpPr>
          <p:spPr>
            <a:xfrm>
              <a:off x="4181061" y="4583083"/>
              <a:ext cx="8342244" cy="443948"/>
            </a:xfrm>
            <a:prstGeom prst="trapezoid">
              <a:avLst>
                <a:gd name="adj" fmla="val 7229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218DE8-1F28-47F0-895E-522653B6F1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07" y="840824"/>
            <a:ext cx="3352800" cy="1863031"/>
          </a:xfrm>
          <a:prstGeom prst="rect">
            <a:avLst/>
          </a:prstGeom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2E2CCF-B017-44B3-9E86-A9CB57E5C3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07" y="934679"/>
            <a:ext cx="3448712" cy="17243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55F5BA-AAA9-44DA-9B01-10BE70D6F73D}"/>
              </a:ext>
            </a:extLst>
          </p:cNvPr>
          <p:cNvSpPr txBox="1"/>
          <p:nvPr/>
        </p:nvSpPr>
        <p:spPr>
          <a:xfrm>
            <a:off x="8753520" y="6350208"/>
            <a:ext cx="3305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en-US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th-TH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พ.ศ. </a:t>
            </a:r>
            <a:r>
              <a:rPr lang="en-US" sz="2800" b="1" kern="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1" kern="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2800" b="1" kern="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6A79B560-D049-4131-BDD8-447026E26D34}"/>
              </a:ext>
            </a:extLst>
          </p:cNvPr>
          <p:cNvSpPr/>
          <p:nvPr/>
        </p:nvSpPr>
        <p:spPr>
          <a:xfrm flipH="1">
            <a:off x="9538993" y="882127"/>
            <a:ext cx="725559" cy="589103"/>
          </a:xfrm>
          <a:prstGeom prst="parallelogram">
            <a:avLst>
              <a:gd name="adj" fmla="val 554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B4A1F267-269F-495C-A9AE-C54112A4A61F}"/>
              </a:ext>
            </a:extLst>
          </p:cNvPr>
          <p:cNvSpPr/>
          <p:nvPr/>
        </p:nvSpPr>
        <p:spPr>
          <a:xfrm flipH="1">
            <a:off x="9026755" y="636552"/>
            <a:ext cx="725559" cy="589103"/>
          </a:xfrm>
          <a:prstGeom prst="parallelogram">
            <a:avLst>
              <a:gd name="adj" fmla="val 5543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715B19-1A26-444F-972B-78E37105FA49}"/>
              </a:ext>
            </a:extLst>
          </p:cNvPr>
          <p:cNvSpPr txBox="1"/>
          <p:nvPr/>
        </p:nvSpPr>
        <p:spPr>
          <a:xfrm>
            <a:off x="-70893" y="6357655"/>
            <a:ext cx="8921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kern="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คณะอุตสาหกรรมและเทคโนโลยี มหาวิทยาลัยเทคโนโลยีราชมงคลอีสาน วิทยาเขตสกลนคร</a:t>
            </a:r>
            <a:endParaRPr lang="th-TH" sz="2800" b="1" kern="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B04CCBD-1DA0-4E4A-BAD0-045BB51F55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375F29-B8BC-4217-A1D6-7D1FF96BC2AB}"/>
              </a:ext>
            </a:extLst>
          </p:cNvPr>
          <p:cNvSpPr txBox="1"/>
          <p:nvPr/>
        </p:nvSpPr>
        <p:spPr>
          <a:xfrm>
            <a:off x="612893" y="3734380"/>
            <a:ext cx="1066141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ขอบคุณครับ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81FDA8-FA77-427D-9FD5-7C735394D2E9}"/>
              </a:ext>
            </a:extLst>
          </p:cNvPr>
          <p:cNvSpPr txBox="1"/>
          <p:nvPr/>
        </p:nvSpPr>
        <p:spPr>
          <a:xfrm>
            <a:off x="10224151" y="1108820"/>
            <a:ext cx="2430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นำเสนอ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84046" y="81466"/>
            <a:ext cx="6130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i="1" dirty="0" smtClean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วศ.บ.(วิศวกรรม</a:t>
            </a:r>
            <a:r>
              <a:rPr lang="th-TH" sz="6000" b="1" i="1" dirty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อุตสา</a:t>
            </a:r>
            <a:r>
              <a:rPr lang="th-TH" sz="6000" b="1" i="1" dirty="0" smtClean="0">
                <a:solidFill>
                  <a:schemeClr val="accent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หการ) </a:t>
            </a:r>
            <a:endParaRPr lang="en-US" sz="6000" b="1" i="1" dirty="0">
              <a:solidFill>
                <a:schemeClr val="accent2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886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E82858E-8A98-45F8-8EDA-C88FE1A970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761" y="1716414"/>
          <a:ext cx="5520955" cy="1434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428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291527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434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th-TH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นาย</a:t>
                      </a:r>
                      <a:r>
                        <a:rPr lang="th-TH" sz="2600" b="1" dirty="0" smtClean="0"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อรรถพล</a:t>
                      </a:r>
                      <a:r>
                        <a:rPr lang="th-TH" sz="2600" b="1" baseline="0" dirty="0" smtClean="0"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ไชยรา</a:t>
                      </a:r>
                      <a:endParaRPr lang="en-US" sz="26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(วิศวกรรมการผลิต) </a:t>
                      </a:r>
                      <a:endParaRPr lang="th-TH" sz="2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อส.บ. (เทคโนโลยีขนถ่ายวัสดุ)</a:t>
                      </a:r>
                      <a:endParaRPr kumimoji="0" lang="en-US" sz="2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392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6E5AB6-3122-465D-818D-3195467F35C7}"/>
              </a:ext>
            </a:extLst>
          </p:cNvPr>
          <p:cNvSpPr txBox="1"/>
          <p:nvPr/>
        </p:nvSpPr>
        <p:spPr>
          <a:xfrm>
            <a:off x="3261644" y="1055500"/>
            <a:ext cx="491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อาจารย์ผู้รับผิดชอบหลักสูตร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E82858E-8A98-45F8-8EDA-C88FE1A970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761" y="3251119"/>
          <a:ext cx="5520955" cy="1637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429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291526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6375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นายพรศิลป์ อุบาลี</a:t>
                      </a:r>
                      <a:endParaRPr kumimoji="0" lang="th-TH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(วิศวกรรมระบบการผลิต)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ค.อ.บ. (วิศวกรรมอุตสาหการ-ออแบบการผลิต)</a:t>
                      </a:r>
                      <a:endParaRPr kumimoji="0" lang="en-US" sz="2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DFAF16C-7E3D-4F2F-823A-C59FD8309D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0728" y="1713446"/>
          <a:ext cx="6000534" cy="1421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7481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803053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421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นางเดือนรุ่ง</a:t>
                      </a:r>
                      <a:r>
                        <a:rPr lang="th-TH" sz="2600" b="1" baseline="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สุวรรณโสภา</a:t>
                      </a:r>
                      <a:endParaRPr lang="th-TH" sz="2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วศ.ม. (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วิศวกรรมอุตสาหการ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ค.อ.บ (</a:t>
                      </a:r>
                      <a:r>
                        <a:rPr lang="th-TH" sz="26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วิศวกรรมอุตสาหการ-ออกแบบการผลิต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2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89CFE78-C566-4167-8470-FF2178BD0F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0727" y="3212315"/>
          <a:ext cx="6000535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1733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4868802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129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นายเสกสรร พลสุวรรณ</a:t>
                      </a:r>
                      <a:endParaRPr lang="en-US" sz="26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D.Eng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Industrial Engineering and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Management</a:t>
                      </a:r>
                      <a:r>
                        <a:rPr lang="th-TH" sz="2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26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วศ.ม. (วิศวกรรมระบบการผลิต)</a:t>
                      </a:r>
                    </a:p>
                    <a:p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ค.อ.บ. (วิศวกรรมอุตสาหการ-เครื่องมือกล)</a:t>
                      </a:r>
                      <a:endParaRPr lang="en-US" sz="2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86BA6DC-5E3C-4D00-8140-A9BA5EDD8B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8859" y="4965839"/>
          <a:ext cx="6485020" cy="177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1284">
                  <a:extLst>
                    <a:ext uri="{9D8B030D-6E8A-4147-A177-3AD203B41FA5}">
                      <a16:colId xmlns:a16="http://schemas.microsoft.com/office/drawing/2014/main" val="4174297779"/>
                    </a:ext>
                  </a:extLst>
                </a:gridCol>
                <a:gridCol w="5233736">
                  <a:extLst>
                    <a:ext uri="{9D8B030D-6E8A-4147-A177-3AD203B41FA5}">
                      <a16:colId xmlns:a16="http://schemas.microsoft.com/office/drawing/2014/main" val="2693317904"/>
                    </a:ext>
                  </a:extLst>
                </a:gridCol>
              </a:tblGrid>
              <a:tr h="1770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นายวีรพงค์ จุลศรี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ปร.ด. เทคโนโลยีการขึ้นรูปวัสดุและนวัฒกรรมการผลิต</a:t>
                      </a:r>
                      <a:endParaRPr lang="th-TH" sz="2600" b="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วศ.ม. (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วิศวกรรมการผลิต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อส.บ. (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เทคโนโลยีเครื่องกล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2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2118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FDD0BF4-9A85-478A-955F-C651BDE15A95}"/>
              </a:ext>
            </a:extLst>
          </p:cNvPr>
          <p:cNvSpPr txBox="1"/>
          <p:nvPr/>
        </p:nvSpPr>
        <p:spPr>
          <a:xfrm>
            <a:off x="10182012" y="990847"/>
            <a:ext cx="2092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SAR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0114" y="1209620"/>
            <a:ext cx="2585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1 ข้อมูลทั่วไป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04" y="1929299"/>
            <a:ext cx="1057275" cy="10251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121" y="5215980"/>
            <a:ext cx="1116000" cy="11491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844" y="1914741"/>
            <a:ext cx="1057275" cy="10382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369" y="3559456"/>
            <a:ext cx="1047750" cy="1028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04" y="3347814"/>
            <a:ext cx="1047750" cy="10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cs typeface="+mj-cs"/>
              </a:rPr>
              <a:t>คุณสมบัติของอาจารย์ประจำหลักสูตร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19" y="1520355"/>
            <a:ext cx="11076954" cy="53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6"/>
            <a:ext cx="12179573" cy="5693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252" y="1173783"/>
            <a:ext cx="100912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 smtClean="0">
                <a:cs typeface="+mj-cs"/>
              </a:rPr>
              <a:t>องค์ประกอบที่ 1 การกำกับมาตรฐาน</a:t>
            </a:r>
          </a:p>
          <a:p>
            <a:r>
              <a:rPr lang="th-TH" sz="2400" dirty="0" smtClean="0">
                <a:cs typeface="+mj-cs"/>
              </a:rPr>
              <a:t>ตัวบ่งชี้ที่ </a:t>
            </a:r>
            <a:r>
              <a:rPr lang="th-TH" sz="2400" dirty="0">
                <a:cs typeface="+mj-cs"/>
              </a:rPr>
              <a:t>1.1 การบริหารจัดการหลักสูตรตามเกณฑ์มาตรฐานหลักสูตรที่กำหนดโดยสำนักงานคณะกรรมการการอุดมศึกษา</a:t>
            </a:r>
            <a:endParaRPr lang="en-US" sz="2400" dirty="0"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19893" y="2611129"/>
          <a:ext cx="10858977" cy="18045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48722">
                  <a:extLst>
                    <a:ext uri="{9D8B030D-6E8A-4147-A177-3AD203B41FA5}">
                      <a16:colId xmlns:a16="http://schemas.microsoft.com/office/drawing/2014/main" val="1676044036"/>
                    </a:ext>
                  </a:extLst>
                </a:gridCol>
                <a:gridCol w="1107583">
                  <a:extLst>
                    <a:ext uri="{9D8B030D-6E8A-4147-A177-3AD203B41FA5}">
                      <a16:colId xmlns:a16="http://schemas.microsoft.com/office/drawing/2014/main" val="432336012"/>
                    </a:ext>
                  </a:extLst>
                </a:gridCol>
                <a:gridCol w="1107583">
                  <a:extLst>
                    <a:ext uri="{9D8B030D-6E8A-4147-A177-3AD203B41FA5}">
                      <a16:colId xmlns:a16="http://schemas.microsoft.com/office/drawing/2014/main" val="4023901403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2302083471"/>
                    </a:ext>
                  </a:extLst>
                </a:gridCol>
                <a:gridCol w="1051900">
                  <a:extLst>
                    <a:ext uri="{9D8B030D-6E8A-4147-A177-3AD203B41FA5}">
                      <a16:colId xmlns:a16="http://schemas.microsoft.com/office/drawing/2014/main" val="2461425158"/>
                    </a:ext>
                  </a:extLst>
                </a:gridCol>
              </a:tblGrid>
              <a:tr h="4372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รายการ</a:t>
                      </a:r>
                      <a:endParaRPr lang="en-US" sz="28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วศบ.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ngsanaUPC" panose="02020603050405020304" pitchFamily="18" charset="-34"/>
                          <a:ea typeface="Cordia New" panose="020B0304020202020204" pitchFamily="34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452188"/>
                  </a:ext>
                </a:extLst>
              </a:tr>
              <a:tr h="437252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ผ่าน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ไม่ผ่าน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ผ่าน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ไม่ผ่าน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8029516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ผลการประเมินที่ปรากฏในระบบ 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 QA Online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ในปีที่ผ่านมา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5484376"/>
                  </a:ext>
                </a:extLst>
              </a:tr>
              <a:tr h="4372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ผลการประเมินตนเองปีปัจจุบัน (</a:t>
                      </a:r>
                      <a:r>
                        <a:rPr lang="en-US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24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AngsanaUPC" panose="02020603050405020304" pitchFamily="18" charset="-34"/>
                        <a:ea typeface="Cordia New" panose="020B0304020202020204" pitchFamily="34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861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3026535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2 อาจารย์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941" y="1589449"/>
            <a:ext cx="425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/>
              <a:t>องค์ประกอบที่ 4 การบริหารอาจารย์</a:t>
            </a:r>
            <a:endParaRPr lang="en-US" b="1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466685"/>
              </p:ext>
            </p:extLst>
          </p:nvPr>
        </p:nvGraphicFramePr>
        <p:xfrm>
          <a:off x="404256" y="2017239"/>
          <a:ext cx="11074614" cy="4801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1538">
                  <a:extLst>
                    <a:ext uri="{9D8B030D-6E8A-4147-A177-3AD203B41FA5}">
                      <a16:colId xmlns:a16="http://schemas.microsoft.com/office/drawing/2014/main" val="1604722835"/>
                    </a:ext>
                  </a:extLst>
                </a:gridCol>
                <a:gridCol w="3691538">
                  <a:extLst>
                    <a:ext uri="{9D8B030D-6E8A-4147-A177-3AD203B41FA5}">
                      <a16:colId xmlns:a16="http://schemas.microsoft.com/office/drawing/2014/main" val="1405546794"/>
                    </a:ext>
                  </a:extLst>
                </a:gridCol>
                <a:gridCol w="3691538">
                  <a:extLst>
                    <a:ext uri="{9D8B030D-6E8A-4147-A177-3AD203B41FA5}">
                      <a16:colId xmlns:a16="http://schemas.microsoft.com/office/drawing/2014/main" val="3718831797"/>
                    </a:ext>
                  </a:extLst>
                </a:gridCol>
              </a:tblGrid>
              <a:tr h="556355">
                <a:tc>
                  <a:txBody>
                    <a:bodyPr/>
                    <a:lstStyle/>
                    <a:p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หลักสูตร</a:t>
                      </a:r>
                      <a:r>
                        <a:rPr lang="th-TH" sz="2400" b="1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วศบ.</a:t>
                      </a:r>
                      <a:endParaRPr lang="en-US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หลักสูตร อสบ.</a:t>
                      </a:r>
                      <a:endParaRPr lang="en-US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384815"/>
                  </a:ext>
                </a:extLst>
              </a:tr>
              <a:tr h="1013825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ตัวบ่งชี้ที่ 4.1.1 </a:t>
                      </a:r>
                      <a:r>
                        <a:rPr lang="th-TH" sz="2000" b="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การรับ และแต่งตั้งอาจารย์ประจำหลักสูตร </a:t>
                      </a:r>
                      <a:endParaRPr lang="en-US" sz="2000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ใช้แนวทางตามระบบ และกลไก </a:t>
                      </a:r>
                      <a:r>
                        <a:rPr lang="th-TH" sz="200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การวางแผน การดำเนินการ</a:t>
                      </a:r>
                      <a:r>
                        <a:rPr lang="th-TH" sz="2000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การประเมิน และการปรับปรุง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โดยมีคณะกรรมการประจำหลักสูตรเป็นกลไกสำคัญในการกำหนดคุณสมบัติอาจารย์ที่จะรับเพื่อให้สอดคล้องกับความต้องการของหลักสูตร โดยมีขั้นตอนตาม กองบริหารงานบุคคล ตาม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PM-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35 </a:t>
                      </a:r>
                      <a:endParaRPr lang="en-US" sz="1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07442"/>
                  </a:ext>
                </a:extLst>
              </a:tr>
              <a:tr h="868895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ตัวบ่งชี้ที่ 4.1.2 </a:t>
                      </a:r>
                      <a:r>
                        <a:rPr lang="th-TH" sz="2000" b="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การบริหารอาจารย์ประจำหลักสูตร </a:t>
                      </a:r>
                      <a:endParaRPr lang="en-US" sz="2000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thaiDist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ใช้แนวทางตามระบบ และกลไก </a:t>
                      </a:r>
                      <a:r>
                        <a:rPr lang="th-TH" sz="200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การวางแผน การดำเนินการ</a:t>
                      </a:r>
                      <a:r>
                        <a:rPr lang="th-TH" sz="2000" baseline="0" dirty="0" smtClean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การประเมิน และการปรับปรุง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โดยมี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(A)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โดยมีการปรับปรุงและพัฒนากระบวนการประเมินในปีการศึกษา 2565 ดังนี้ มีการปรับเปลี่ยนอาจารย์ผู้รับผิดชอบหลักสูตรจาก อาจารย์ภาณิชา สัตนาโค เพื่อไปศึกษาต่อปริญญาเอก โดยแทนด้วย อาจารย์ณพรรตศกร จรทอง (หลักสูตร วศบ.)</a:t>
                      </a:r>
                      <a:endParaRPr lang="en-US" sz="1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936791"/>
                  </a:ext>
                </a:extLst>
              </a:tr>
              <a:tr h="1255071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ตัวบ่งชี้ที่ 4.1.3 </a:t>
                      </a:r>
                      <a:r>
                        <a:rPr lang="th-TH" sz="2000" b="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การส่งเสริม และพัฒนาอาจารย์ประจำหลักสูตร </a:t>
                      </a:r>
                      <a:endParaRPr lang="en-US" sz="2000" b="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ผลการตรวจติดตามประเมินระบบและกลไกลกระบวนการจากการประชุมคณะกรรมการประจำหลักสูตร พบว่าอาจารย์ผู้รับผิดชอบหลักสูตรทั้ง 2 หลักสูตร 10 ท่าน ต้องมีผลงานทางวิชาการหรือฝึกอบรบในปี 2565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ea typeface="+mn-ea"/>
                        <a:cs typeface="AngsanaUPC" panose="02020603050405020304" pitchFamily="18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 และมีการวาง</a:t>
                      </a:r>
                      <a:r>
                        <a:rPr lang="th-TH" sz="2000" b="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แผนการพัฒนาบุคลากรเพื่อเข้าสู่ตำแหน่ง ของ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อาจารย์ประจำหลักสูตรประเมินกระบวนการพร้อมเสนอแนวทางในการปรับปรุงหรือพัฒนากระบวนการ กำกับติดตามและประเมินผล เพื่อให้ปรับปรุงกระบวนการส่งเสริมและพัฒนาอาจารย์ให้มีผลที่ชัดเจนมากขึ้นทั้งในด้านระยะสั้นและระยะยาวตามผลประเมิน 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ea typeface="+mn-ea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7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1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4170E2-87DE-4546-AD77-42568AC6A469}"/>
              </a:ext>
            </a:extLst>
          </p:cNvPr>
          <p:cNvSpPr/>
          <p:nvPr/>
        </p:nvSpPr>
        <p:spPr>
          <a:xfrm>
            <a:off x="12427" y="1020135"/>
            <a:ext cx="12179573" cy="6785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3B9C4-3330-4D53-9C73-8493F3A99E5A}"/>
              </a:ext>
            </a:extLst>
          </p:cNvPr>
          <p:cNvGrpSpPr/>
          <p:nvPr/>
        </p:nvGrpSpPr>
        <p:grpSpPr>
          <a:xfrm>
            <a:off x="0" y="-132519"/>
            <a:ext cx="12523304" cy="1721968"/>
            <a:chOff x="0" y="-132519"/>
            <a:chExt cx="12523304" cy="1721968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831E794-E9E4-4932-94CC-C0194C4C2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85"/>
            <a:stretch/>
          </p:blipFill>
          <p:spPr>
            <a:xfrm>
              <a:off x="12427" y="0"/>
              <a:ext cx="699052" cy="909229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EFE95-D75E-4113-B602-56639F645882}"/>
                </a:ext>
              </a:extLst>
            </p:cNvPr>
            <p:cNvSpPr/>
            <p:nvPr/>
          </p:nvSpPr>
          <p:spPr>
            <a:xfrm flipV="1">
              <a:off x="711479" y="-1"/>
              <a:ext cx="10767391" cy="742827"/>
            </a:xfrm>
            <a:prstGeom prst="trapezoid">
              <a:avLst>
                <a:gd name="adj" fmla="val 4914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C788796B-9E5F-40D5-AE88-D2FF832B1926}"/>
                </a:ext>
              </a:extLst>
            </p:cNvPr>
            <p:cNvSpPr/>
            <p:nvPr/>
          </p:nvSpPr>
          <p:spPr>
            <a:xfrm flipV="1">
              <a:off x="1081699" y="764852"/>
              <a:ext cx="10028602" cy="106806"/>
            </a:xfrm>
            <a:prstGeom prst="trapezoid">
              <a:avLst>
                <a:gd name="adj" fmla="val 3662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B09713-33DD-4C6D-A578-82A53F7E96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31252"/>
              <a:ext cx="11110301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C15CDF-5F84-4377-B337-B2495F60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4"/>
            <a:stretch/>
          </p:blipFill>
          <p:spPr>
            <a:xfrm>
              <a:off x="11199888" y="-132519"/>
              <a:ext cx="992112" cy="1165398"/>
            </a:xfrm>
            <a:prstGeom prst="rect">
              <a:avLst/>
            </a:prstGeom>
          </p:spPr>
        </p:pic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48778A5-1AE6-4000-A849-FF80EEE18FFC}"/>
                </a:ext>
              </a:extLst>
            </p:cNvPr>
            <p:cNvSpPr/>
            <p:nvPr/>
          </p:nvSpPr>
          <p:spPr>
            <a:xfrm flipV="1">
              <a:off x="10018643" y="1035683"/>
              <a:ext cx="2504661" cy="553766"/>
            </a:xfrm>
            <a:prstGeom prst="trapezoid">
              <a:avLst>
                <a:gd name="adj" fmla="val 5674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06202FA-240D-497D-945C-AEE5A9AAEDA8}"/>
                </a:ext>
              </a:extLst>
            </p:cNvPr>
            <p:cNvSpPr/>
            <p:nvPr/>
          </p:nvSpPr>
          <p:spPr>
            <a:xfrm flipH="1">
              <a:off x="9538993" y="882127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C327170-B1DB-4CB5-B38F-562397D9A4E0}"/>
                </a:ext>
              </a:extLst>
            </p:cNvPr>
            <p:cNvSpPr/>
            <p:nvPr/>
          </p:nvSpPr>
          <p:spPr>
            <a:xfrm flipH="1">
              <a:off x="9025259" y="670459"/>
              <a:ext cx="725559" cy="589103"/>
            </a:xfrm>
            <a:prstGeom prst="parallelogram">
              <a:avLst>
                <a:gd name="adj" fmla="val 5543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1584692" y="40288"/>
            <a:ext cx="55591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ผลการดำเนินงานปีการศึกษา2565</a:t>
            </a:r>
            <a:endParaRPr lang="th-TH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52BF-422A-4CB2-9339-7DB08734F53F}"/>
              </a:ext>
            </a:extLst>
          </p:cNvPr>
          <p:cNvSpPr txBox="1"/>
          <p:nvPr/>
        </p:nvSpPr>
        <p:spPr>
          <a:xfrm>
            <a:off x="10218085" y="1007380"/>
            <a:ext cx="2139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ordia New" panose="020B0304020202020204" pitchFamily="34" charset="-34"/>
              </a:rPr>
              <a:t>SAR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หลักสูตร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Cordia New" panose="020B0304020202020204" pitchFamily="34" charset="-34"/>
              </a:rPr>
              <a:t> 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477E1-2784-4289-AEAD-E0AF9D47D450}"/>
              </a:ext>
            </a:extLst>
          </p:cNvPr>
          <p:cNvSpPr txBox="1"/>
          <p:nvPr/>
        </p:nvSpPr>
        <p:spPr>
          <a:xfrm>
            <a:off x="218941" y="990847"/>
            <a:ext cx="3026535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chemeClr val="bg1"/>
                </a:solidFill>
                <a:latin typeface="EucrosiaUPC" panose="02020603050405020304" pitchFamily="18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หมวดที่ 2 อาจารย์</a:t>
            </a:r>
            <a:endParaRPr lang="en-US" sz="3600" dirty="0">
              <a:solidFill>
                <a:schemeClr val="bg1"/>
              </a:solidFill>
              <a:latin typeface="EucrosiaUPC" panose="02020603050405020304" pitchFamily="18" charset="-34"/>
              <a:ea typeface="Cordia New" panose="020B0304020202020204" pitchFamily="34" charset="-34"/>
              <a:cs typeface="Eucros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73" y="1653711"/>
            <a:ext cx="6336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ตัวบ่งชี้ที่ 4.1.3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การส่งเสริม และพัฒนาอาจารย์ประจำหลักสูตร </a:t>
            </a:r>
            <a:endParaRPr lang="en-US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2" y="2155867"/>
            <a:ext cx="5834128" cy="4334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2155867"/>
            <a:ext cx="6138929" cy="44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</TotalTime>
  <Words>2349</Words>
  <Application>Microsoft Office PowerPoint</Application>
  <PresentationFormat>Widescreen</PresentationFormat>
  <Paragraphs>440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Angsana New</vt:lpstr>
      <vt:lpstr>AngsanaUPC</vt:lpstr>
      <vt:lpstr>Arial</vt:lpstr>
      <vt:lpstr>Calibri</vt:lpstr>
      <vt:lpstr>Calibri Light</vt:lpstr>
      <vt:lpstr>Cordia New</vt:lpstr>
      <vt:lpstr>EucrosiaUPC</vt:lpstr>
      <vt:lpstr>TH Chakra Petch</vt:lpstr>
      <vt:lpstr>TH SarabunPSK</vt:lpstr>
      <vt:lpstr>Times New Roman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Ruangchai Tarsang</dc:creator>
  <cp:lastModifiedBy>DELL</cp:lastModifiedBy>
  <cp:revision>214</cp:revision>
  <dcterms:created xsi:type="dcterms:W3CDTF">2021-08-08T05:59:01Z</dcterms:created>
  <dcterms:modified xsi:type="dcterms:W3CDTF">2023-06-30T02:00:13Z</dcterms:modified>
</cp:coreProperties>
</file>